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319" r:id="rId2"/>
    <p:sldId id="327" r:id="rId3"/>
    <p:sldId id="353" r:id="rId4"/>
    <p:sldId id="328" r:id="rId5"/>
    <p:sldId id="345" r:id="rId6"/>
    <p:sldId id="346" r:id="rId7"/>
    <p:sldId id="354" r:id="rId8"/>
    <p:sldId id="355" r:id="rId9"/>
    <p:sldId id="331" r:id="rId10"/>
    <p:sldId id="332" r:id="rId11"/>
    <p:sldId id="333" r:id="rId12"/>
    <p:sldId id="334" r:id="rId13"/>
    <p:sldId id="335" r:id="rId14"/>
    <p:sldId id="336" r:id="rId15"/>
    <p:sldId id="348" r:id="rId16"/>
    <p:sldId id="349" r:id="rId17"/>
    <p:sldId id="351" r:id="rId18"/>
    <p:sldId id="350" r:id="rId19"/>
    <p:sldId id="352" r:id="rId20"/>
    <p:sldId id="258" r:id="rId21"/>
    <p:sldId id="324" r:id="rId22"/>
  </p:sldIdLst>
  <p:sldSz cx="12801600" cy="9601200" type="A3"/>
  <p:notesSz cx="6858000" cy="9144000"/>
  <p:embeddedFontLst>
    <p:embeddedFont>
      <p:font typeface="Perpetua" panose="02020502060401020303" pitchFamily="18" charset="0"/>
      <p:regular r:id="rId24"/>
      <p:bold r:id="rId25"/>
      <p:italic r:id="rId26"/>
      <p:boldItalic r:id="rId27"/>
    </p:embeddedFont>
    <p:embeddedFont>
      <p:font typeface="맑은 고딕" panose="020B0503020000020004" pitchFamily="50" charset="-127"/>
      <p:regular r:id="rId28"/>
      <p:bold r:id="rId29"/>
    </p:embeddedFont>
    <p:embeddedFont>
      <p:font typeface="고도 B" panose="02000503000000020004" pitchFamily="2" charset="-127"/>
      <p:regular r:id="rId30"/>
    </p:embeddedFont>
    <p:embeddedFont>
      <p:font typeface="고도 M" panose="02000503000000020004" pitchFamily="2" charset="-127"/>
      <p:regular r:id="rId31"/>
    </p:embeddedFont>
  </p:embeddedFontLst>
  <p:defaultTextStyle>
    <a:defPPr>
      <a:defRPr lang="ko-KR"/>
    </a:defPPr>
    <a:lvl1pPr marL="0" algn="l" defTabSz="1075334" rtl="0" eaLnBrk="1" latinLnBrk="1" hangingPunct="1">
      <a:defRPr sz="2117" kern="1200">
        <a:solidFill>
          <a:schemeClr val="tx1"/>
        </a:solidFill>
        <a:latin typeface="+mn-lt"/>
        <a:ea typeface="+mn-ea"/>
        <a:cs typeface="+mn-cs"/>
      </a:defRPr>
    </a:lvl1pPr>
    <a:lvl2pPr marL="537667" algn="l" defTabSz="1075334" rtl="0" eaLnBrk="1" latinLnBrk="1" hangingPunct="1">
      <a:defRPr sz="2117" kern="1200">
        <a:solidFill>
          <a:schemeClr val="tx1"/>
        </a:solidFill>
        <a:latin typeface="+mn-lt"/>
        <a:ea typeface="+mn-ea"/>
        <a:cs typeface="+mn-cs"/>
      </a:defRPr>
    </a:lvl2pPr>
    <a:lvl3pPr marL="1075334" algn="l" defTabSz="1075334" rtl="0" eaLnBrk="1" latinLnBrk="1" hangingPunct="1">
      <a:defRPr sz="2117" kern="1200">
        <a:solidFill>
          <a:schemeClr val="tx1"/>
        </a:solidFill>
        <a:latin typeface="+mn-lt"/>
        <a:ea typeface="+mn-ea"/>
        <a:cs typeface="+mn-cs"/>
      </a:defRPr>
    </a:lvl3pPr>
    <a:lvl4pPr marL="1613002" algn="l" defTabSz="1075334" rtl="0" eaLnBrk="1" latinLnBrk="1" hangingPunct="1">
      <a:defRPr sz="2117" kern="1200">
        <a:solidFill>
          <a:schemeClr val="tx1"/>
        </a:solidFill>
        <a:latin typeface="+mn-lt"/>
        <a:ea typeface="+mn-ea"/>
        <a:cs typeface="+mn-cs"/>
      </a:defRPr>
    </a:lvl4pPr>
    <a:lvl5pPr marL="2150669" algn="l" defTabSz="1075334" rtl="0" eaLnBrk="1" latinLnBrk="1" hangingPunct="1">
      <a:defRPr sz="2117" kern="1200">
        <a:solidFill>
          <a:schemeClr val="tx1"/>
        </a:solidFill>
        <a:latin typeface="+mn-lt"/>
        <a:ea typeface="+mn-ea"/>
        <a:cs typeface="+mn-cs"/>
      </a:defRPr>
    </a:lvl5pPr>
    <a:lvl6pPr marL="2688336" algn="l" defTabSz="1075334" rtl="0" eaLnBrk="1" latinLnBrk="1" hangingPunct="1">
      <a:defRPr sz="2117" kern="1200">
        <a:solidFill>
          <a:schemeClr val="tx1"/>
        </a:solidFill>
        <a:latin typeface="+mn-lt"/>
        <a:ea typeface="+mn-ea"/>
        <a:cs typeface="+mn-cs"/>
      </a:defRPr>
    </a:lvl6pPr>
    <a:lvl7pPr marL="3226003" algn="l" defTabSz="1075334" rtl="0" eaLnBrk="1" latinLnBrk="1" hangingPunct="1">
      <a:defRPr sz="2117" kern="1200">
        <a:solidFill>
          <a:schemeClr val="tx1"/>
        </a:solidFill>
        <a:latin typeface="+mn-lt"/>
        <a:ea typeface="+mn-ea"/>
        <a:cs typeface="+mn-cs"/>
      </a:defRPr>
    </a:lvl7pPr>
    <a:lvl8pPr marL="3763670" algn="l" defTabSz="1075334" rtl="0" eaLnBrk="1" latinLnBrk="1" hangingPunct="1">
      <a:defRPr sz="2117" kern="1200">
        <a:solidFill>
          <a:schemeClr val="tx1"/>
        </a:solidFill>
        <a:latin typeface="+mn-lt"/>
        <a:ea typeface="+mn-ea"/>
        <a:cs typeface="+mn-cs"/>
      </a:defRPr>
    </a:lvl8pPr>
    <a:lvl9pPr marL="4301338" algn="l" defTabSz="1075334" rtl="0" eaLnBrk="1" latinLnBrk="1" hangingPunct="1">
      <a:defRPr sz="211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5" orient="horz" pos="1663" userDrawn="1">
          <p15:clr>
            <a:srgbClr val="A4A3A4"/>
          </p15:clr>
        </p15:guide>
        <p15:guide id="6" orient="horz" pos="4385" userDrawn="1">
          <p15:clr>
            <a:srgbClr val="A4A3A4"/>
          </p15:clr>
        </p15:guide>
        <p15:guide id="7" pos="4032" userDrawn="1">
          <p15:clr>
            <a:srgbClr val="A4A3A4"/>
          </p15:clr>
        </p15:guide>
        <p15:guide id="8" pos="5846" userDrawn="1">
          <p15:clr>
            <a:srgbClr val="A4A3A4"/>
          </p15:clr>
        </p15:guide>
        <p15:guide id="9" pos="76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6143C"/>
    <a:srgbClr val="040E2A"/>
    <a:srgbClr val="FF3399"/>
    <a:srgbClr val="40A8C8"/>
    <a:srgbClr val="3DA2C0"/>
    <a:srgbClr val="00DDD6"/>
    <a:srgbClr val="F2F2F2"/>
    <a:srgbClr val="3B38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6D9F66E-5EB9-4882-86FB-DCBF35E3C3E4}" styleName="보통 스타일 4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8378" autoAdjust="0"/>
  </p:normalViewPr>
  <p:slideViewPr>
    <p:cSldViewPr snapToGrid="0" showGuides="1">
      <p:cViewPr varScale="1">
        <p:scale>
          <a:sx n="60" d="100"/>
          <a:sy n="60" d="100"/>
        </p:scale>
        <p:origin x="1354" y="53"/>
      </p:cViewPr>
      <p:guideLst>
        <p:guide orient="horz" pos="3024"/>
        <p:guide orient="horz" pos="1663"/>
        <p:guide orient="horz" pos="4385"/>
        <p:guide pos="4032"/>
        <p:guide pos="5846"/>
        <p:guide pos="7661"/>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58085-483E-4E5F-AAE3-7274F57861D3}" type="datetimeFigureOut">
              <a:rPr lang="ko-KR" altLang="en-US" smtClean="0"/>
              <a:pPr/>
              <a:t>2020-08-02</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117AFE-98DA-4FAF-8D3C-7F1A97D867EE}" type="slidenum">
              <a:rPr lang="ko-KR" altLang="en-US" smtClean="0"/>
              <a:pPr/>
              <a:t>‹#›</a:t>
            </a:fld>
            <a:endParaRPr lang="ko-KR" altLang="en-US"/>
          </a:p>
        </p:txBody>
      </p:sp>
    </p:spTree>
    <p:extLst>
      <p:ext uri="{BB962C8B-B14F-4D97-AF65-F5344CB8AC3E}">
        <p14:creationId xmlns:p14="http://schemas.microsoft.com/office/powerpoint/2010/main" val="257414811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서비스매니저</a:t>
            </a:r>
            <a:r>
              <a:rPr lang="en-US" altLang="ko-KR" dirty="0" smtClean="0"/>
              <a:t>, </a:t>
            </a:r>
            <a:r>
              <a:rPr lang="ko-KR" altLang="en-US" dirty="0" err="1" smtClean="0"/>
              <a:t>뷰티코디네이터</a:t>
            </a:r>
            <a:r>
              <a:rPr lang="en-US" altLang="ko-KR" dirty="0" smtClean="0"/>
              <a:t>, </a:t>
            </a:r>
            <a:r>
              <a:rPr lang="ko-KR" altLang="en-US" dirty="0" err="1" smtClean="0"/>
              <a:t>네일아트</a:t>
            </a:r>
            <a:r>
              <a:rPr lang="ko-KR" altLang="en-US" dirty="0" smtClean="0"/>
              <a:t> </a:t>
            </a:r>
            <a:r>
              <a:rPr lang="ko-KR" altLang="en-US" dirty="0" err="1" smtClean="0"/>
              <a:t>자격반</a:t>
            </a:r>
            <a:r>
              <a:rPr lang="en-US" altLang="ko-KR" dirty="0" smtClean="0"/>
              <a:t>, </a:t>
            </a:r>
            <a:r>
              <a:rPr lang="ko-KR" altLang="en-US" dirty="0" err="1" smtClean="0"/>
              <a:t>뷰티동아리반</a:t>
            </a:r>
            <a:r>
              <a:rPr lang="en-US" altLang="ko-KR" dirty="0" smtClean="0"/>
              <a:t>, CS</a:t>
            </a:r>
            <a:r>
              <a:rPr lang="ko-KR" altLang="en-US" dirty="0" smtClean="0"/>
              <a:t>컨설턴트</a:t>
            </a:r>
            <a:r>
              <a:rPr lang="en-US" altLang="ko-KR" dirty="0" smtClean="0"/>
              <a:t>, </a:t>
            </a:r>
            <a:r>
              <a:rPr lang="ko-KR" altLang="en-US" dirty="0" smtClean="0"/>
              <a:t>병원서비스강사</a:t>
            </a:r>
            <a:r>
              <a:rPr lang="en-US" altLang="ko-KR" dirty="0" smtClean="0"/>
              <a:t>, </a:t>
            </a:r>
            <a:r>
              <a:rPr lang="ko-KR" altLang="en-US" dirty="0" smtClean="0"/>
              <a:t>보험심사평가사</a:t>
            </a:r>
            <a:r>
              <a:rPr lang="en-US" altLang="ko-KR" dirty="0" smtClean="0"/>
              <a:t>, </a:t>
            </a:r>
            <a:r>
              <a:rPr lang="ko-KR" altLang="en-US" dirty="0" err="1" smtClean="0"/>
              <a:t>아동돌봄지도사</a:t>
            </a:r>
            <a:endParaRPr lang="ko-KR" altLang="en-US" dirty="0"/>
          </a:p>
        </p:txBody>
      </p:sp>
      <p:sp>
        <p:nvSpPr>
          <p:cNvPr id="4" name="슬라이드 번호 개체 틀 3"/>
          <p:cNvSpPr>
            <a:spLocks noGrp="1"/>
          </p:cNvSpPr>
          <p:nvPr>
            <p:ph type="sldNum" sz="quarter" idx="10"/>
          </p:nvPr>
        </p:nvSpPr>
        <p:spPr/>
        <p:txBody>
          <a:bodyPr/>
          <a:lstStyle/>
          <a:p>
            <a:fld id="{B0A94CFA-7DD3-4558-BE44-CF87F233CAA4}" type="slidenum">
              <a:rPr lang="ko-KR" altLang="en-US" smtClean="0"/>
              <a:pPr/>
              <a:t>13</a:t>
            </a:fld>
            <a:endParaRPr lang="ko-KR" altLang="en-US"/>
          </a:p>
        </p:txBody>
      </p:sp>
    </p:spTree>
    <p:extLst>
      <p:ext uri="{BB962C8B-B14F-4D97-AF65-F5344CB8AC3E}">
        <p14:creationId xmlns:p14="http://schemas.microsoft.com/office/powerpoint/2010/main" val="211994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서비스매니저</a:t>
            </a:r>
            <a:r>
              <a:rPr lang="en-US" altLang="ko-KR" dirty="0" smtClean="0"/>
              <a:t>, </a:t>
            </a:r>
            <a:r>
              <a:rPr lang="ko-KR" altLang="en-US" dirty="0" err="1" smtClean="0"/>
              <a:t>뷰티코디네이터</a:t>
            </a:r>
            <a:r>
              <a:rPr lang="en-US" altLang="ko-KR" dirty="0" smtClean="0"/>
              <a:t>, </a:t>
            </a:r>
            <a:r>
              <a:rPr lang="ko-KR" altLang="en-US" dirty="0" err="1" smtClean="0"/>
              <a:t>네일아트</a:t>
            </a:r>
            <a:r>
              <a:rPr lang="ko-KR" altLang="en-US" dirty="0" smtClean="0"/>
              <a:t> </a:t>
            </a:r>
            <a:r>
              <a:rPr lang="ko-KR" altLang="en-US" dirty="0" err="1" smtClean="0"/>
              <a:t>자격반</a:t>
            </a:r>
            <a:r>
              <a:rPr lang="en-US" altLang="ko-KR" dirty="0" smtClean="0"/>
              <a:t>, </a:t>
            </a:r>
            <a:r>
              <a:rPr lang="ko-KR" altLang="en-US" dirty="0" err="1" smtClean="0"/>
              <a:t>뷰티동아리반</a:t>
            </a:r>
            <a:r>
              <a:rPr lang="en-US" altLang="ko-KR" dirty="0" smtClean="0"/>
              <a:t>, CS</a:t>
            </a:r>
            <a:r>
              <a:rPr lang="ko-KR" altLang="en-US" dirty="0" smtClean="0"/>
              <a:t>컨설턴트</a:t>
            </a:r>
            <a:r>
              <a:rPr lang="en-US" altLang="ko-KR" dirty="0" smtClean="0"/>
              <a:t>, </a:t>
            </a:r>
            <a:r>
              <a:rPr lang="ko-KR" altLang="en-US" dirty="0" smtClean="0"/>
              <a:t>병원서비스강사</a:t>
            </a:r>
            <a:r>
              <a:rPr lang="en-US" altLang="ko-KR" dirty="0" smtClean="0"/>
              <a:t>, </a:t>
            </a:r>
            <a:r>
              <a:rPr lang="ko-KR" altLang="en-US" dirty="0" smtClean="0"/>
              <a:t>보험심사평가사</a:t>
            </a:r>
            <a:r>
              <a:rPr lang="en-US" altLang="ko-KR" dirty="0" smtClean="0"/>
              <a:t>, </a:t>
            </a:r>
            <a:r>
              <a:rPr lang="ko-KR" altLang="en-US" dirty="0" err="1" smtClean="0"/>
              <a:t>아동돌봄지도사</a:t>
            </a:r>
            <a:endParaRPr lang="ko-KR" altLang="en-US" dirty="0"/>
          </a:p>
        </p:txBody>
      </p:sp>
      <p:sp>
        <p:nvSpPr>
          <p:cNvPr id="4" name="슬라이드 번호 개체 틀 3"/>
          <p:cNvSpPr>
            <a:spLocks noGrp="1"/>
          </p:cNvSpPr>
          <p:nvPr>
            <p:ph type="sldNum" sz="quarter" idx="10"/>
          </p:nvPr>
        </p:nvSpPr>
        <p:spPr/>
        <p:txBody>
          <a:bodyPr/>
          <a:lstStyle/>
          <a:p>
            <a:fld id="{B0A94CFA-7DD3-4558-BE44-CF87F233CAA4}" type="slidenum">
              <a:rPr lang="ko-KR" altLang="en-US" smtClean="0"/>
              <a:pPr/>
              <a:t>15</a:t>
            </a:fld>
            <a:endParaRPr lang="ko-KR" altLang="en-US"/>
          </a:p>
        </p:txBody>
      </p:sp>
    </p:spTree>
    <p:extLst>
      <p:ext uri="{BB962C8B-B14F-4D97-AF65-F5344CB8AC3E}">
        <p14:creationId xmlns:p14="http://schemas.microsoft.com/office/powerpoint/2010/main" val="173583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37117AFE-98DA-4FAF-8D3C-7F1A97D867EE}" type="slidenum">
              <a:rPr lang="ko-KR" altLang="en-US" smtClean="0"/>
              <a:pPr/>
              <a:t>20</a:t>
            </a:fld>
            <a:endParaRPr lang="ko-KR" altLang="en-US"/>
          </a:p>
        </p:txBody>
      </p:sp>
    </p:spTree>
    <p:extLst>
      <p:ext uri="{BB962C8B-B14F-4D97-AF65-F5344CB8AC3E}">
        <p14:creationId xmlns:p14="http://schemas.microsoft.com/office/powerpoint/2010/main" val="265078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목적</a:t>
            </a:r>
            <a:r>
              <a:rPr lang="en-US" altLang="ko-KR" dirty="0" smtClean="0"/>
              <a:t>. </a:t>
            </a:r>
            <a:r>
              <a:rPr lang="ko-KR" altLang="en-US" dirty="0" smtClean="0"/>
              <a:t>기술혁신</a:t>
            </a:r>
            <a:r>
              <a:rPr lang="en-US" altLang="ko-KR" dirty="0" smtClean="0"/>
              <a:t>, </a:t>
            </a:r>
            <a:r>
              <a:rPr lang="ko-KR" altLang="en-US" dirty="0" smtClean="0"/>
              <a:t>융</a:t>
            </a:r>
            <a:r>
              <a:rPr lang="en-US" altLang="ko-KR" dirty="0" smtClean="0"/>
              <a:t>,</a:t>
            </a:r>
            <a:r>
              <a:rPr lang="ko-KR" altLang="en-US" dirty="0" smtClean="0"/>
              <a:t>복합 산업의 수요증가</a:t>
            </a:r>
            <a:r>
              <a:rPr lang="en-US" altLang="ko-KR" dirty="0" smtClean="0"/>
              <a:t>,</a:t>
            </a:r>
            <a:r>
              <a:rPr lang="en-US" altLang="ko-KR" baseline="0" dirty="0" smtClean="0"/>
              <a:t> </a:t>
            </a:r>
            <a:r>
              <a:rPr lang="ko-KR" altLang="en-US" baseline="0" dirty="0" smtClean="0"/>
              <a:t>기회평등</a:t>
            </a:r>
            <a:r>
              <a:rPr lang="en-US" altLang="ko-KR" baseline="0" dirty="0" smtClean="0"/>
              <a:t>, </a:t>
            </a:r>
            <a:r>
              <a:rPr lang="ko-KR" altLang="en-US" baseline="0" dirty="0" smtClean="0"/>
              <a:t>글로벌화</a:t>
            </a:r>
            <a:r>
              <a:rPr lang="en-US" altLang="ko-KR" baseline="0" dirty="0" smtClean="0"/>
              <a:t>, </a:t>
            </a:r>
            <a:r>
              <a:rPr lang="ko-KR" altLang="en-US" baseline="0" dirty="0" smtClean="0"/>
              <a:t>지식정보화</a:t>
            </a:r>
            <a:r>
              <a:rPr lang="en-US" altLang="ko-KR" baseline="0" dirty="0" smtClean="0"/>
              <a:t>, </a:t>
            </a:r>
          </a:p>
          <a:p>
            <a:endParaRPr lang="en-US" altLang="ko-KR" baseline="0" dirty="0" smtClean="0"/>
          </a:p>
          <a:p>
            <a:r>
              <a:rPr lang="ko-KR" altLang="en-US" baseline="0" dirty="0" smtClean="0"/>
              <a:t>경영</a:t>
            </a:r>
            <a:r>
              <a:rPr lang="en-US" altLang="ko-KR" baseline="0" dirty="0" smtClean="0"/>
              <a:t>: </a:t>
            </a:r>
            <a:r>
              <a:rPr lang="ko-KR" altLang="en-US" baseline="0" dirty="0" smtClean="0"/>
              <a:t>유연성</a:t>
            </a:r>
            <a:r>
              <a:rPr lang="en-US" altLang="ko-KR" baseline="0" dirty="0" smtClean="0"/>
              <a:t>, </a:t>
            </a:r>
            <a:r>
              <a:rPr lang="ko-KR" altLang="en-US" baseline="0" dirty="0" smtClean="0"/>
              <a:t>다양성</a:t>
            </a:r>
            <a:r>
              <a:rPr lang="en-US" altLang="ko-KR" baseline="0" dirty="0" smtClean="0"/>
              <a:t>, </a:t>
            </a:r>
            <a:r>
              <a:rPr lang="ko-KR" altLang="en-US" baseline="0" dirty="0" smtClean="0"/>
              <a:t>즐거움</a:t>
            </a:r>
            <a:r>
              <a:rPr lang="en-US" altLang="ko-KR" baseline="0" dirty="0" smtClean="0"/>
              <a:t>, </a:t>
            </a:r>
            <a:r>
              <a:rPr lang="ko-KR" altLang="en-US" baseline="0" dirty="0" smtClean="0"/>
              <a:t>전문성</a:t>
            </a:r>
            <a:r>
              <a:rPr lang="en-US" altLang="ko-KR" baseline="0" dirty="0" smtClean="0"/>
              <a:t>, </a:t>
            </a:r>
            <a:r>
              <a:rPr lang="ko-KR" altLang="en-US" baseline="0" dirty="0" smtClean="0"/>
              <a:t>능력</a:t>
            </a:r>
            <a:r>
              <a:rPr lang="en-US" altLang="ko-KR" baseline="0" dirty="0" smtClean="0"/>
              <a:t>, </a:t>
            </a:r>
            <a:r>
              <a:rPr lang="ko-KR" altLang="en-US" baseline="0" dirty="0" smtClean="0"/>
              <a:t>진실성</a:t>
            </a:r>
            <a:r>
              <a:rPr lang="en-US" altLang="ko-KR" baseline="0" dirty="0" smtClean="0"/>
              <a:t>, </a:t>
            </a:r>
            <a:r>
              <a:rPr lang="ko-KR" altLang="en-US" baseline="0" dirty="0" smtClean="0"/>
              <a:t>가능성</a:t>
            </a:r>
            <a:r>
              <a:rPr lang="en-US" altLang="ko-KR" baseline="0" dirty="0" smtClean="0"/>
              <a:t>, </a:t>
            </a:r>
            <a:r>
              <a:rPr lang="ko-KR" altLang="en-US" baseline="0" dirty="0" smtClean="0"/>
              <a:t>잠재능력</a:t>
            </a:r>
            <a:r>
              <a:rPr lang="en-US" altLang="ko-KR" baseline="0" dirty="0" smtClean="0"/>
              <a:t>, </a:t>
            </a:r>
            <a:r>
              <a:rPr lang="ko-KR" altLang="en-US" baseline="0" dirty="0" smtClean="0"/>
              <a:t>적용</a:t>
            </a:r>
            <a:r>
              <a:rPr lang="en-US" altLang="ko-KR" baseline="0" dirty="0" smtClean="0"/>
              <a:t>, </a:t>
            </a:r>
            <a:r>
              <a:rPr lang="ko-KR" altLang="en-US" baseline="0" dirty="0" smtClean="0"/>
              <a:t>응용</a:t>
            </a:r>
            <a:r>
              <a:rPr lang="en-US" altLang="ko-KR" baseline="0" dirty="0" smtClean="0"/>
              <a:t>, </a:t>
            </a:r>
            <a:r>
              <a:rPr lang="ko-KR" altLang="en-US" baseline="0" dirty="0" smtClean="0"/>
              <a:t>자기성취</a:t>
            </a:r>
            <a:r>
              <a:rPr lang="en-US" altLang="ko-KR" baseline="0" dirty="0" smtClean="0"/>
              <a:t>, </a:t>
            </a:r>
            <a:r>
              <a:rPr lang="ko-KR" altLang="en-US" baseline="0" dirty="0" smtClean="0"/>
              <a:t>통합성</a:t>
            </a:r>
            <a:r>
              <a:rPr lang="en-US" altLang="ko-KR" baseline="0" dirty="0" smtClean="0"/>
              <a:t>, </a:t>
            </a:r>
            <a:r>
              <a:rPr lang="ko-KR" altLang="en-US" baseline="0" dirty="0" smtClean="0"/>
              <a:t>전체성</a:t>
            </a:r>
            <a:r>
              <a:rPr lang="en-US" altLang="ko-KR" baseline="0" dirty="0" smtClean="0"/>
              <a:t>, </a:t>
            </a:r>
            <a:r>
              <a:rPr lang="ko-KR" altLang="en-US" baseline="0" dirty="0" smtClean="0"/>
              <a:t>수용성</a:t>
            </a:r>
            <a:r>
              <a:rPr lang="en-US" altLang="ko-KR" baseline="0" dirty="0" smtClean="0"/>
              <a:t>, </a:t>
            </a:r>
            <a:r>
              <a:rPr lang="ko-KR" altLang="en-US" baseline="0" dirty="0" smtClean="0"/>
              <a:t>흡수</a:t>
            </a:r>
            <a:r>
              <a:rPr lang="en-US" altLang="ko-KR" baseline="0" dirty="0" smtClean="0"/>
              <a:t>, </a:t>
            </a:r>
            <a:endParaRPr lang="ko-KR" altLang="en-US" dirty="0"/>
          </a:p>
        </p:txBody>
      </p:sp>
      <p:sp>
        <p:nvSpPr>
          <p:cNvPr id="4" name="슬라이드 번호 개체 틀 3"/>
          <p:cNvSpPr>
            <a:spLocks noGrp="1"/>
          </p:cNvSpPr>
          <p:nvPr>
            <p:ph type="sldNum" sz="quarter" idx="10"/>
          </p:nvPr>
        </p:nvSpPr>
        <p:spPr/>
        <p:txBody>
          <a:bodyPr/>
          <a:lstStyle/>
          <a:p>
            <a:fld id="{37117AFE-98DA-4FAF-8D3C-7F1A97D867EE}" type="slidenum">
              <a:rPr lang="ko-KR" altLang="en-US" smtClean="0"/>
              <a:pPr/>
              <a:t>21</a:t>
            </a:fld>
            <a:endParaRPr lang="ko-KR" altLang="en-US"/>
          </a:p>
        </p:txBody>
      </p:sp>
    </p:spTree>
    <p:extLst>
      <p:ext uri="{BB962C8B-B14F-4D97-AF65-F5344CB8AC3E}">
        <p14:creationId xmlns:p14="http://schemas.microsoft.com/office/powerpoint/2010/main" val="2502106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5F4007-36CC-4405-B070-0FBA39A359AC}"/>
              </a:ext>
            </a:extLst>
          </p:cNvPr>
          <p:cNvSpPr>
            <a:spLocks noGrp="1"/>
          </p:cNvSpPr>
          <p:nvPr>
            <p:ph type="ctrTitle"/>
          </p:nvPr>
        </p:nvSpPr>
        <p:spPr>
          <a:xfrm>
            <a:off x="1600200" y="1571308"/>
            <a:ext cx="9601200" cy="334264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96C45426-9330-4EAC-8415-D68E4F84ED44}"/>
              </a:ext>
            </a:extLst>
          </p:cNvPr>
          <p:cNvSpPr>
            <a:spLocks noGrp="1"/>
          </p:cNvSpPr>
          <p:nvPr>
            <p:ph type="subTitle" idx="1"/>
          </p:nvPr>
        </p:nvSpPr>
        <p:spPr>
          <a:xfrm>
            <a:off x="1600200" y="5042853"/>
            <a:ext cx="9601200" cy="231806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3749B30-8227-4DF5-9D78-5D67E20AE090}"/>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5" name="바닥글 개체 틀 4">
            <a:extLst>
              <a:ext uri="{FF2B5EF4-FFF2-40B4-BE49-F238E27FC236}">
                <a16:creationId xmlns:a16="http://schemas.microsoft.com/office/drawing/2014/main" id="{337F65CC-234C-4690-ACDA-3C004586E98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8BF7F88-DA5D-4806-93A2-E415FE738C06}"/>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3942004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47BDF8-D6F9-4BA4-A303-3D8AAFAD3AD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8382F238-3B8C-4C06-83D4-C2F4A0161A3B}"/>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BAFE2926-4D38-499F-B5B8-0109FC0D4D54}"/>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5" name="바닥글 개체 틀 4">
            <a:extLst>
              <a:ext uri="{FF2B5EF4-FFF2-40B4-BE49-F238E27FC236}">
                <a16:creationId xmlns:a16="http://schemas.microsoft.com/office/drawing/2014/main" id="{632A18E4-8432-46A4-BAFC-1F147FA8CB7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965496E-2543-47E8-8F2A-BBFBA5C93D50}"/>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184453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EBF823B-618C-4CE0-839A-6B3B1024BA11}"/>
              </a:ext>
            </a:extLst>
          </p:cNvPr>
          <p:cNvSpPr>
            <a:spLocks noGrp="1"/>
          </p:cNvSpPr>
          <p:nvPr>
            <p:ph type="title" orient="vert"/>
          </p:nvPr>
        </p:nvSpPr>
        <p:spPr>
          <a:xfrm>
            <a:off x="9161145" y="511175"/>
            <a:ext cx="2760345" cy="8136573"/>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9795FAB-F506-46E1-98BA-4F6DC73D650D}"/>
              </a:ext>
            </a:extLst>
          </p:cNvPr>
          <p:cNvSpPr>
            <a:spLocks noGrp="1"/>
          </p:cNvSpPr>
          <p:nvPr>
            <p:ph type="body" orient="vert" idx="1"/>
          </p:nvPr>
        </p:nvSpPr>
        <p:spPr>
          <a:xfrm>
            <a:off x="880110" y="511175"/>
            <a:ext cx="8121015" cy="8136573"/>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953F93C-7249-46AC-9C15-6132C7863751}"/>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5" name="바닥글 개체 틀 4">
            <a:extLst>
              <a:ext uri="{FF2B5EF4-FFF2-40B4-BE49-F238E27FC236}">
                <a16:creationId xmlns:a16="http://schemas.microsoft.com/office/drawing/2014/main" id="{F772B4B5-2FE2-4DBC-9F49-2B208B7592A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4252517-6557-4549-AADA-59840224E538}"/>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4247298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B88322-73EA-47B0-81C4-218D88E54E8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EAA080D-2F7A-497F-9344-9DA6432AD6AF}"/>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813633F5-6C7A-43AD-B93D-DD15839465BB}"/>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5" name="바닥글 개체 틀 4">
            <a:extLst>
              <a:ext uri="{FF2B5EF4-FFF2-40B4-BE49-F238E27FC236}">
                <a16:creationId xmlns:a16="http://schemas.microsoft.com/office/drawing/2014/main" id="{7D18D57C-FBE9-41D4-BC7C-E97264BE4D6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6BBCAA8-5EE4-4FBB-A0E5-27303AC923B4}"/>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2592554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AEE5AB-2CCE-4F67-9320-458B6D5BB376}"/>
              </a:ext>
            </a:extLst>
          </p:cNvPr>
          <p:cNvSpPr>
            <a:spLocks noGrp="1"/>
          </p:cNvSpPr>
          <p:nvPr>
            <p:ph type="title"/>
          </p:nvPr>
        </p:nvSpPr>
        <p:spPr>
          <a:xfrm>
            <a:off x="873443" y="2393634"/>
            <a:ext cx="11041380" cy="3993832"/>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63B5041-98EE-4B1F-9C4A-5950B57CE849}"/>
              </a:ext>
            </a:extLst>
          </p:cNvPr>
          <p:cNvSpPr>
            <a:spLocks noGrp="1"/>
          </p:cNvSpPr>
          <p:nvPr>
            <p:ph type="body" idx="1"/>
          </p:nvPr>
        </p:nvSpPr>
        <p:spPr>
          <a:xfrm>
            <a:off x="873443" y="6425249"/>
            <a:ext cx="11041380" cy="21002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1E107715-A8B6-4250-9320-C1B9959B9111}"/>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5" name="바닥글 개체 틀 4">
            <a:extLst>
              <a:ext uri="{FF2B5EF4-FFF2-40B4-BE49-F238E27FC236}">
                <a16:creationId xmlns:a16="http://schemas.microsoft.com/office/drawing/2014/main" id="{BD527FB9-62BB-4F32-8F08-339672ED451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88BD514-A86E-403F-9900-238DC0CA9A22}"/>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2209053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3496EB1-1EF4-4D60-9432-CC1378C0E4C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CC6DE82-7C8E-4C7A-BF49-0BA5FE94163B}"/>
              </a:ext>
            </a:extLst>
          </p:cNvPr>
          <p:cNvSpPr>
            <a:spLocks noGrp="1"/>
          </p:cNvSpPr>
          <p:nvPr>
            <p:ph sz="half" idx="1"/>
          </p:nvPr>
        </p:nvSpPr>
        <p:spPr>
          <a:xfrm>
            <a:off x="880110" y="2555875"/>
            <a:ext cx="5440680" cy="609187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7FFBB10D-51DF-4F11-A064-CBF8EC7EFE28}"/>
              </a:ext>
            </a:extLst>
          </p:cNvPr>
          <p:cNvSpPr>
            <a:spLocks noGrp="1"/>
          </p:cNvSpPr>
          <p:nvPr>
            <p:ph sz="half" idx="2"/>
          </p:nvPr>
        </p:nvSpPr>
        <p:spPr>
          <a:xfrm>
            <a:off x="6480810" y="2555875"/>
            <a:ext cx="5440680" cy="609187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A7C68B48-C3FF-4A15-9C03-1591D45732DC}"/>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6" name="바닥글 개체 틀 5">
            <a:extLst>
              <a:ext uri="{FF2B5EF4-FFF2-40B4-BE49-F238E27FC236}">
                <a16:creationId xmlns:a16="http://schemas.microsoft.com/office/drawing/2014/main" id="{6E5FC8CB-9BDA-4211-ADF1-6931DA092A1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E10B94B-2711-4FF2-A21A-D0B11ADDBE0C}"/>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2236810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0E4DFD-C70C-49CC-9890-1766F7AF8361}"/>
              </a:ext>
            </a:extLst>
          </p:cNvPr>
          <p:cNvSpPr>
            <a:spLocks noGrp="1"/>
          </p:cNvSpPr>
          <p:nvPr>
            <p:ph type="title"/>
          </p:nvPr>
        </p:nvSpPr>
        <p:spPr>
          <a:xfrm>
            <a:off x="881777" y="511176"/>
            <a:ext cx="11041380" cy="1855788"/>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9815523-6D5F-48AF-81AC-B740D175ECA9}"/>
              </a:ext>
            </a:extLst>
          </p:cNvPr>
          <p:cNvSpPr>
            <a:spLocks noGrp="1"/>
          </p:cNvSpPr>
          <p:nvPr>
            <p:ph type="body" idx="1"/>
          </p:nvPr>
        </p:nvSpPr>
        <p:spPr>
          <a:xfrm>
            <a:off x="881778" y="2353628"/>
            <a:ext cx="5415676" cy="11534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F5BE8D99-E63A-40D1-9893-CF7968BBE13F}"/>
              </a:ext>
            </a:extLst>
          </p:cNvPr>
          <p:cNvSpPr>
            <a:spLocks noGrp="1"/>
          </p:cNvSpPr>
          <p:nvPr>
            <p:ph sz="half" idx="2"/>
          </p:nvPr>
        </p:nvSpPr>
        <p:spPr>
          <a:xfrm>
            <a:off x="881778" y="3507105"/>
            <a:ext cx="5415676" cy="515842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0D0E8102-1A1A-424E-985D-55AFDCBAC3CD}"/>
              </a:ext>
            </a:extLst>
          </p:cNvPr>
          <p:cNvSpPr>
            <a:spLocks noGrp="1"/>
          </p:cNvSpPr>
          <p:nvPr>
            <p:ph type="body" sz="quarter" idx="3"/>
          </p:nvPr>
        </p:nvSpPr>
        <p:spPr>
          <a:xfrm>
            <a:off x="6480810" y="2353628"/>
            <a:ext cx="5442347" cy="11534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739D01B1-E362-42C8-BB48-711A38213B19}"/>
              </a:ext>
            </a:extLst>
          </p:cNvPr>
          <p:cNvSpPr>
            <a:spLocks noGrp="1"/>
          </p:cNvSpPr>
          <p:nvPr>
            <p:ph sz="quarter" idx="4"/>
          </p:nvPr>
        </p:nvSpPr>
        <p:spPr>
          <a:xfrm>
            <a:off x="6480810" y="3507105"/>
            <a:ext cx="5442347" cy="515842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90CC9DFB-0821-4319-AF58-0A4D04CC5C4E}"/>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8" name="바닥글 개체 틀 7">
            <a:extLst>
              <a:ext uri="{FF2B5EF4-FFF2-40B4-BE49-F238E27FC236}">
                <a16:creationId xmlns:a16="http://schemas.microsoft.com/office/drawing/2014/main" id="{F42EA6DB-B471-4B28-ACBF-E7C671286E2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BBFF62B9-0E1B-427F-85B4-0D9489D0693A}"/>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298308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CCEC19-BBF4-4C87-93C2-543BA52C39CA}"/>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B8A2B24-F3CD-460F-BAC6-1DE5315EBD52}"/>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4" name="바닥글 개체 틀 3">
            <a:extLst>
              <a:ext uri="{FF2B5EF4-FFF2-40B4-BE49-F238E27FC236}">
                <a16:creationId xmlns:a16="http://schemas.microsoft.com/office/drawing/2014/main" id="{08385E98-95F0-4DDE-B004-6951718CF64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CB7F256-4C9B-4ABA-B1F2-DD14048AB44F}"/>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2579711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589C407-6744-4797-A61E-789F17CA1076}"/>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3" name="바닥글 개체 틀 2">
            <a:extLst>
              <a:ext uri="{FF2B5EF4-FFF2-40B4-BE49-F238E27FC236}">
                <a16:creationId xmlns:a16="http://schemas.microsoft.com/office/drawing/2014/main" id="{DDB1CFF1-A4A5-4BE4-9789-28253E79B699}"/>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08A8714-950C-4D5F-AE54-B52E769E046C}"/>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1367148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71DEE9-8310-4FFD-970A-49465A08D375}"/>
              </a:ext>
            </a:extLst>
          </p:cNvPr>
          <p:cNvSpPr>
            <a:spLocks noGrp="1"/>
          </p:cNvSpPr>
          <p:nvPr>
            <p:ph type="title"/>
          </p:nvPr>
        </p:nvSpPr>
        <p:spPr>
          <a:xfrm>
            <a:off x="881778" y="640080"/>
            <a:ext cx="4128849" cy="224028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69286386-6C52-4C24-8CBD-526D23947445}"/>
              </a:ext>
            </a:extLst>
          </p:cNvPr>
          <p:cNvSpPr>
            <a:spLocks noGrp="1"/>
          </p:cNvSpPr>
          <p:nvPr>
            <p:ph idx="1"/>
          </p:nvPr>
        </p:nvSpPr>
        <p:spPr>
          <a:xfrm>
            <a:off x="5442347" y="1382396"/>
            <a:ext cx="6480810" cy="6823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0B8C29D8-2A61-45FC-975B-F8E7ECCD985C}"/>
              </a:ext>
            </a:extLst>
          </p:cNvPr>
          <p:cNvSpPr>
            <a:spLocks noGrp="1"/>
          </p:cNvSpPr>
          <p:nvPr>
            <p:ph type="body" sz="half" idx="2"/>
          </p:nvPr>
        </p:nvSpPr>
        <p:spPr>
          <a:xfrm>
            <a:off x="881778" y="2880360"/>
            <a:ext cx="4128849" cy="533622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33C911CF-722D-496E-991C-0DF66E049D64}"/>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6" name="바닥글 개체 틀 5">
            <a:extLst>
              <a:ext uri="{FF2B5EF4-FFF2-40B4-BE49-F238E27FC236}">
                <a16:creationId xmlns:a16="http://schemas.microsoft.com/office/drawing/2014/main" id="{D6115D25-A820-4835-860E-1B5E8AEC9FC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3F07484-15B0-4230-8D4B-7E6115068FFD}"/>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39837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E79537-8E03-49FE-9C7F-5C5B147D556C}"/>
              </a:ext>
            </a:extLst>
          </p:cNvPr>
          <p:cNvSpPr>
            <a:spLocks noGrp="1"/>
          </p:cNvSpPr>
          <p:nvPr>
            <p:ph type="title"/>
          </p:nvPr>
        </p:nvSpPr>
        <p:spPr>
          <a:xfrm>
            <a:off x="881778" y="640080"/>
            <a:ext cx="4128849" cy="224028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441F2C9-7190-4D3B-A286-C70F8652F44B}"/>
              </a:ext>
            </a:extLst>
          </p:cNvPr>
          <p:cNvSpPr>
            <a:spLocks noGrp="1"/>
          </p:cNvSpPr>
          <p:nvPr>
            <p:ph type="pic" idx="1"/>
          </p:nvPr>
        </p:nvSpPr>
        <p:spPr>
          <a:xfrm>
            <a:off x="5442347" y="1382396"/>
            <a:ext cx="6480810" cy="6823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55CBE8A-AF9A-49F4-8BE2-F9A6A7E15A1F}"/>
              </a:ext>
            </a:extLst>
          </p:cNvPr>
          <p:cNvSpPr>
            <a:spLocks noGrp="1"/>
          </p:cNvSpPr>
          <p:nvPr>
            <p:ph type="body" sz="half" idx="2"/>
          </p:nvPr>
        </p:nvSpPr>
        <p:spPr>
          <a:xfrm>
            <a:off x="881778" y="2880360"/>
            <a:ext cx="4128849" cy="533622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5D54BA2A-3AEF-4DB0-9670-A6BB83AAB62F}"/>
              </a:ext>
            </a:extLst>
          </p:cNvPr>
          <p:cNvSpPr>
            <a:spLocks noGrp="1"/>
          </p:cNvSpPr>
          <p:nvPr>
            <p:ph type="dt" sz="half" idx="10"/>
          </p:nvPr>
        </p:nvSpPr>
        <p:spPr/>
        <p:txBody>
          <a:bodyPr/>
          <a:lstStyle/>
          <a:p>
            <a:fld id="{B70F5F85-B902-4928-899D-3B7AFE6357AC}" type="datetimeFigureOut">
              <a:rPr lang="ko-KR" altLang="en-US" smtClean="0"/>
              <a:pPr/>
              <a:t>2020-08-02</a:t>
            </a:fld>
            <a:endParaRPr lang="ko-KR" altLang="en-US"/>
          </a:p>
        </p:txBody>
      </p:sp>
      <p:sp>
        <p:nvSpPr>
          <p:cNvPr id="6" name="바닥글 개체 틀 5">
            <a:extLst>
              <a:ext uri="{FF2B5EF4-FFF2-40B4-BE49-F238E27FC236}">
                <a16:creationId xmlns:a16="http://schemas.microsoft.com/office/drawing/2014/main" id="{FAE8A4A1-0B25-4D85-8C16-316511DDC76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B6D629F-45B0-485D-878C-4D1CF59B7025}"/>
              </a:ext>
            </a:extLst>
          </p:cNvPr>
          <p:cNvSpPr>
            <a:spLocks noGrp="1"/>
          </p:cNvSpPr>
          <p:nvPr>
            <p:ph type="sldNum" sz="quarter" idx="12"/>
          </p:nvPr>
        </p:nvSpPr>
        <p:spPr/>
        <p:txBody>
          <a:body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53315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14F5DA7-A59D-4C77-B77B-05DF5D97DAE8}"/>
              </a:ext>
            </a:extLst>
          </p:cNvPr>
          <p:cNvSpPr>
            <a:spLocks noGrp="1"/>
          </p:cNvSpPr>
          <p:nvPr>
            <p:ph type="title"/>
          </p:nvPr>
        </p:nvSpPr>
        <p:spPr>
          <a:xfrm>
            <a:off x="880110" y="511176"/>
            <a:ext cx="11041380" cy="185578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3EBE888-2D15-43D3-8786-B124973931EE}"/>
              </a:ext>
            </a:extLst>
          </p:cNvPr>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ABE08C5-28F2-4AD6-977C-36711CC1CAEB}"/>
              </a:ext>
            </a:extLst>
          </p:cNvPr>
          <p:cNvSpPr>
            <a:spLocks noGrp="1"/>
          </p:cNvSpPr>
          <p:nvPr>
            <p:ph type="dt" sz="half" idx="2"/>
          </p:nvPr>
        </p:nvSpPr>
        <p:spPr>
          <a:xfrm>
            <a:off x="880110" y="8898891"/>
            <a:ext cx="2880360" cy="511175"/>
          </a:xfrm>
          <a:prstGeom prst="rect">
            <a:avLst/>
          </a:prstGeom>
        </p:spPr>
        <p:txBody>
          <a:bodyPr vert="horz" lIns="91440" tIns="45720" rIns="91440" bIns="45720" rtlCol="0" anchor="ctr"/>
          <a:lstStyle>
            <a:lvl1pPr algn="l">
              <a:defRPr sz="1200">
                <a:solidFill>
                  <a:schemeClr val="tx1">
                    <a:tint val="75000"/>
                  </a:schemeClr>
                </a:solidFill>
              </a:defRPr>
            </a:lvl1pPr>
          </a:lstStyle>
          <a:p>
            <a:fld id="{B70F5F85-B902-4928-899D-3B7AFE6357AC}" type="datetimeFigureOut">
              <a:rPr lang="ko-KR" altLang="en-US" smtClean="0"/>
              <a:pPr/>
              <a:t>2020-08-02</a:t>
            </a:fld>
            <a:endParaRPr lang="ko-KR" altLang="en-US"/>
          </a:p>
        </p:txBody>
      </p:sp>
      <p:sp>
        <p:nvSpPr>
          <p:cNvPr id="5" name="바닥글 개체 틀 4">
            <a:extLst>
              <a:ext uri="{FF2B5EF4-FFF2-40B4-BE49-F238E27FC236}">
                <a16:creationId xmlns:a16="http://schemas.microsoft.com/office/drawing/2014/main" id="{DAEF761D-9952-4964-B440-30C71B12069B}"/>
              </a:ext>
            </a:extLst>
          </p:cNvPr>
          <p:cNvSpPr>
            <a:spLocks noGrp="1"/>
          </p:cNvSpPr>
          <p:nvPr>
            <p:ph type="ftr" sz="quarter" idx="3"/>
          </p:nvPr>
        </p:nvSpPr>
        <p:spPr>
          <a:xfrm>
            <a:off x="4240530" y="8898891"/>
            <a:ext cx="4320540" cy="511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84504151-9162-4799-9E5A-104C9C3BD4A0}"/>
              </a:ext>
            </a:extLst>
          </p:cNvPr>
          <p:cNvSpPr>
            <a:spLocks noGrp="1"/>
          </p:cNvSpPr>
          <p:nvPr>
            <p:ph type="sldNum" sz="quarter" idx="4"/>
          </p:nvPr>
        </p:nvSpPr>
        <p:spPr>
          <a:xfrm>
            <a:off x="9041130" y="8898891"/>
            <a:ext cx="2880360" cy="511175"/>
          </a:xfrm>
          <a:prstGeom prst="rect">
            <a:avLst/>
          </a:prstGeom>
        </p:spPr>
        <p:txBody>
          <a:bodyPr vert="horz" lIns="91440" tIns="45720" rIns="91440" bIns="45720" rtlCol="0" anchor="ctr"/>
          <a:lstStyle>
            <a:lvl1pPr algn="r">
              <a:defRPr sz="1200">
                <a:solidFill>
                  <a:schemeClr val="tx1">
                    <a:tint val="75000"/>
                  </a:schemeClr>
                </a:solidFill>
              </a:defRPr>
            </a:lvl1pPr>
          </a:lstStyle>
          <a:p>
            <a:fld id="{9353D6E7-7BE4-4310-8CDD-B9FC52533CD3}" type="slidenum">
              <a:rPr lang="ko-KR" altLang="en-US" smtClean="0"/>
              <a:pPr/>
              <a:t>‹#›</a:t>
            </a:fld>
            <a:endParaRPr lang="ko-KR" altLang="en-US"/>
          </a:p>
        </p:txBody>
      </p:sp>
    </p:spTree>
    <p:extLst>
      <p:ext uri="{BB962C8B-B14F-4D97-AF65-F5344CB8AC3E}">
        <p14:creationId xmlns:p14="http://schemas.microsoft.com/office/powerpoint/2010/main" val="2414746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그림 40">
            <a:extLst>
              <a:ext uri="{FF2B5EF4-FFF2-40B4-BE49-F238E27FC236}">
                <a16:creationId xmlns:a16="http://schemas.microsoft.com/office/drawing/2014/main" id="{8D8CC089-0B69-4A58-8606-08A42AE7D3C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36800" t="393" r="19222" b="655"/>
          <a:stretch/>
        </p:blipFill>
        <p:spPr>
          <a:xfrm>
            <a:off x="6400800" y="0"/>
            <a:ext cx="6400800" cy="9601201"/>
          </a:xfrm>
          <a:prstGeom prst="rect">
            <a:avLst/>
          </a:prstGeom>
        </p:spPr>
      </p:pic>
      <p:sp>
        <p:nvSpPr>
          <p:cNvPr id="45" name="직사각형 44">
            <a:extLst>
              <a:ext uri="{FF2B5EF4-FFF2-40B4-BE49-F238E27FC236}">
                <a16:creationId xmlns:a16="http://schemas.microsoft.com/office/drawing/2014/main" id="{B3D9CEBC-9D66-4202-A423-38C17E214821}"/>
              </a:ext>
            </a:extLst>
          </p:cNvPr>
          <p:cNvSpPr/>
          <p:nvPr/>
        </p:nvSpPr>
        <p:spPr>
          <a:xfrm>
            <a:off x="6400799" y="0"/>
            <a:ext cx="6415971" cy="9601201"/>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68B2319E-04F9-4683-8C12-D021A8A34F21}"/>
              </a:ext>
            </a:extLst>
          </p:cNvPr>
          <p:cNvSpPr txBox="1"/>
          <p:nvPr/>
        </p:nvSpPr>
        <p:spPr>
          <a:xfrm>
            <a:off x="7269095" y="3632586"/>
            <a:ext cx="5111590" cy="446276"/>
          </a:xfrm>
          <a:prstGeom prst="rect">
            <a:avLst/>
          </a:prstGeom>
          <a:noFill/>
        </p:spPr>
        <p:txBody>
          <a:bodyPr wrap="square" rtlCol="0">
            <a:spAutoFit/>
          </a:bodyPr>
          <a:lstStyle/>
          <a:p>
            <a:pPr algn="dist"/>
            <a:r>
              <a:rPr lang="en-US" altLang="ko-KR" sz="2300" b="1" dirty="0" smtClean="0">
                <a:solidFill>
                  <a:schemeClr val="bg1"/>
                </a:solidFill>
                <a:latin typeface="Perpetua" panose="02020502060401020303" pitchFamily="18" charset="0"/>
                <a:ea typeface="고도 M" panose="02000503000000020004" pitchFamily="2" charset="-127"/>
              </a:rPr>
              <a:t>Change your life with career design</a:t>
            </a:r>
            <a:endParaRPr lang="ko-KR" altLang="en-US" sz="2300" b="1" dirty="0">
              <a:solidFill>
                <a:schemeClr val="bg1"/>
              </a:solidFill>
              <a:latin typeface="Perpetua" panose="02020502060401020303" pitchFamily="18" charset="0"/>
              <a:ea typeface="고도 M" panose="02000503000000020004" pitchFamily="2" charset="-127"/>
            </a:endParaRPr>
          </a:p>
        </p:txBody>
      </p:sp>
      <p:pic>
        <p:nvPicPr>
          <p:cNvPr id="3" name="그림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5716" y="2590876"/>
            <a:ext cx="4210638" cy="3467584"/>
          </a:xfrm>
          <a:prstGeom prst="rect">
            <a:avLst/>
          </a:prstGeom>
        </p:spPr>
      </p:pic>
      <p:sp>
        <p:nvSpPr>
          <p:cNvPr id="9" name="TextBox 8"/>
          <p:cNvSpPr txBox="1"/>
          <p:nvPr/>
        </p:nvSpPr>
        <p:spPr>
          <a:xfrm>
            <a:off x="359491" y="677625"/>
            <a:ext cx="5734262" cy="4850046"/>
          </a:xfrm>
          <a:prstGeom prst="rect">
            <a:avLst/>
          </a:prstGeom>
          <a:solidFill>
            <a:schemeClr val="bg1"/>
          </a:solidFill>
        </p:spPr>
        <p:txBody>
          <a:bodyPr wrap="none" rtlCol="0">
            <a:spAutoFit/>
          </a:bodyPr>
          <a:lstStyle/>
          <a:p>
            <a:r>
              <a:rPr lang="ko-KR" altLang="en-US" sz="4000" dirty="0" smtClean="0">
                <a:ln w="6350">
                  <a:noFill/>
                </a:ln>
                <a:solidFill>
                  <a:schemeClr val="accent5"/>
                </a:solidFill>
                <a:latin typeface="고도 M" panose="02000503000000020004" pitchFamily="2" charset="-127"/>
                <a:ea typeface="고도 M" panose="02000503000000020004" pitchFamily="2" charset="-127"/>
              </a:rPr>
              <a:t>한국커리어디자인교육원은</a:t>
            </a:r>
            <a:endParaRPr lang="en-US" altLang="ko-KR" sz="4000" dirty="0" smtClean="0">
              <a:ln w="6350">
                <a:noFill/>
              </a:ln>
              <a:solidFill>
                <a:schemeClr val="accent5"/>
              </a:solidFill>
              <a:latin typeface="고도 M" panose="02000503000000020004" pitchFamily="2" charset="-127"/>
              <a:ea typeface="고도 M" panose="02000503000000020004" pitchFamily="2" charset="-127"/>
            </a:endParaRPr>
          </a:p>
          <a:p>
            <a:pPr>
              <a:lnSpc>
                <a:spcPts val="5500"/>
              </a:lnSpc>
            </a:pPr>
            <a:endParaRPr lang="en-US" altLang="ko-KR" sz="4000" dirty="0" smtClean="0">
              <a:latin typeface="고도 M" panose="02000503000000020004" pitchFamily="2" charset="-127"/>
              <a:ea typeface="고도 M" panose="02000503000000020004" pitchFamily="2" charset="-127"/>
            </a:endParaRPr>
          </a:p>
          <a:p>
            <a:pPr>
              <a:lnSpc>
                <a:spcPts val="5500"/>
              </a:lnSpc>
            </a:pPr>
            <a:r>
              <a:rPr lang="ko-KR" altLang="en-US" sz="4000" dirty="0" smtClean="0">
                <a:latin typeface="고도 M" panose="02000503000000020004" pitchFamily="2" charset="-127"/>
                <a:ea typeface="고도 M" panose="02000503000000020004" pitchFamily="2" charset="-127"/>
              </a:rPr>
              <a:t>기초부터</a:t>
            </a:r>
            <a:r>
              <a:rPr lang="en-US" altLang="ko-KR" sz="4000" dirty="0" smtClean="0">
                <a:latin typeface="고도 M" panose="02000503000000020004" pitchFamily="2" charset="-127"/>
                <a:ea typeface="고도 M" panose="02000503000000020004" pitchFamily="2" charset="-127"/>
              </a:rPr>
              <a:t> </a:t>
            </a:r>
            <a:r>
              <a:rPr lang="ko-KR" altLang="en-US" sz="4000" dirty="0">
                <a:latin typeface="고도 M" panose="02000503000000020004" pitchFamily="2" charset="-127"/>
                <a:ea typeface="고도 M" panose="02000503000000020004" pitchFamily="2" charset="-127"/>
              </a:rPr>
              <a:t>전문가까지</a:t>
            </a:r>
            <a:endParaRPr lang="en-US" altLang="ko-KR" sz="4000" dirty="0">
              <a:latin typeface="고도 M" panose="02000503000000020004" pitchFamily="2" charset="-127"/>
              <a:ea typeface="고도 M" panose="02000503000000020004" pitchFamily="2" charset="-127"/>
            </a:endParaRPr>
          </a:p>
          <a:p>
            <a:pPr>
              <a:lnSpc>
                <a:spcPts val="5500"/>
              </a:lnSpc>
            </a:pPr>
            <a:r>
              <a:rPr lang="ko-KR" altLang="en-US" sz="4000" dirty="0">
                <a:latin typeface="고도 M" panose="02000503000000020004" pitchFamily="2" charset="-127"/>
                <a:ea typeface="고도 M" panose="02000503000000020004" pitchFamily="2" charset="-127"/>
              </a:rPr>
              <a:t>당신의 </a:t>
            </a:r>
            <a:r>
              <a:rPr lang="ko-KR" altLang="en-US" sz="4000" dirty="0" smtClean="0">
                <a:latin typeface="고도 M" panose="02000503000000020004" pitchFamily="2" charset="-127"/>
                <a:ea typeface="고도 M" panose="02000503000000020004" pitchFamily="2" charset="-127"/>
              </a:rPr>
              <a:t>커리어 전부를 </a:t>
            </a:r>
            <a:endParaRPr lang="en-US" altLang="ko-KR" sz="4000" dirty="0" smtClean="0">
              <a:latin typeface="고도 M" panose="02000503000000020004" pitchFamily="2" charset="-127"/>
              <a:ea typeface="고도 M" panose="02000503000000020004" pitchFamily="2" charset="-127"/>
            </a:endParaRPr>
          </a:p>
          <a:p>
            <a:pPr>
              <a:lnSpc>
                <a:spcPts val="5500"/>
              </a:lnSpc>
            </a:pPr>
            <a:r>
              <a:rPr lang="ko-KR" altLang="en-US" sz="4000" dirty="0" smtClean="0">
                <a:latin typeface="고도 M" panose="02000503000000020004" pitchFamily="2" charset="-127"/>
                <a:ea typeface="고도 M" panose="02000503000000020004" pitchFamily="2" charset="-127"/>
              </a:rPr>
              <a:t>디자인 합니다</a:t>
            </a:r>
            <a:r>
              <a:rPr lang="en-US" altLang="ko-KR" sz="4000" dirty="0" smtClean="0">
                <a:latin typeface="고도 M" panose="02000503000000020004" pitchFamily="2" charset="-127"/>
                <a:ea typeface="고도 M" panose="02000503000000020004" pitchFamily="2" charset="-127"/>
              </a:rPr>
              <a:t>.</a:t>
            </a:r>
          </a:p>
          <a:p>
            <a:pPr>
              <a:lnSpc>
                <a:spcPts val="5500"/>
              </a:lnSpc>
            </a:pPr>
            <a:endParaRPr lang="ko-KR" altLang="en-US" sz="4000" dirty="0">
              <a:latin typeface="고도 M" panose="02000503000000020004" pitchFamily="2" charset="-127"/>
              <a:ea typeface="고도 M" panose="02000503000000020004" pitchFamily="2" charset="-127"/>
            </a:endParaRPr>
          </a:p>
          <a:p>
            <a:endParaRPr lang="ko-KR" altLang="en-US" sz="4000" dirty="0">
              <a:ln w="6350">
                <a:noFill/>
              </a:ln>
              <a:solidFill>
                <a:schemeClr val="accent5"/>
              </a:solidFill>
              <a:latin typeface="고도 M" panose="02000503000000020004" pitchFamily="2" charset="-127"/>
              <a:ea typeface="고도 M" panose="02000503000000020004" pitchFamily="2" charset="-127"/>
            </a:endParaRPr>
          </a:p>
        </p:txBody>
      </p:sp>
      <p:sp>
        <p:nvSpPr>
          <p:cNvPr id="4" name="직사각형 3"/>
          <p:cNvSpPr/>
          <p:nvPr/>
        </p:nvSpPr>
        <p:spPr>
          <a:xfrm>
            <a:off x="367725" y="6058460"/>
            <a:ext cx="5766619" cy="3170099"/>
          </a:xfrm>
          <a:prstGeom prst="rect">
            <a:avLst/>
          </a:prstGeom>
        </p:spPr>
        <p:txBody>
          <a:bodyPr wrap="square">
            <a:spAutoFit/>
          </a:bodyPr>
          <a:lstStyle/>
          <a:p>
            <a:r>
              <a:rPr lang="ko-KR" altLang="en-US" sz="2000" dirty="0">
                <a:solidFill>
                  <a:schemeClr val="bg2">
                    <a:lumMod val="25000"/>
                  </a:schemeClr>
                </a:solidFill>
                <a:latin typeface="고도 M" panose="02000503000000020004" pitchFamily="2" charset="-127"/>
                <a:ea typeface="고도 M" panose="02000503000000020004" pitchFamily="2" charset="-127"/>
              </a:rPr>
              <a:t>고등학생부터 임직원까지 학습자의 특성을 고려하여 맞춤형 교육을 </a:t>
            </a:r>
            <a:r>
              <a:rPr lang="ko-KR" altLang="en-US" sz="2000" dirty="0" smtClean="0">
                <a:solidFill>
                  <a:schemeClr val="bg2">
                    <a:lumMod val="25000"/>
                  </a:schemeClr>
                </a:solidFill>
                <a:latin typeface="고도 M" panose="02000503000000020004" pitchFamily="2" charset="-127"/>
                <a:ea typeface="고도 M" panose="02000503000000020004" pitchFamily="2" charset="-127"/>
              </a:rPr>
              <a:t>설계하며 </a:t>
            </a:r>
            <a:r>
              <a:rPr lang="ko-KR" altLang="en-US" sz="2000" dirty="0">
                <a:solidFill>
                  <a:schemeClr val="bg2">
                    <a:lumMod val="25000"/>
                  </a:schemeClr>
                </a:solidFill>
                <a:latin typeface="고도 M" panose="02000503000000020004" pitchFamily="2" charset="-127"/>
                <a:ea typeface="고도 M" panose="02000503000000020004" pitchFamily="2" charset="-127"/>
              </a:rPr>
              <a:t>지속적인 컨설팅으로 장기적인 성과를 볼 수 있도록 합니다</a:t>
            </a:r>
            <a:r>
              <a:rPr lang="en-US" altLang="ko-KR" sz="2000" dirty="0">
                <a:solidFill>
                  <a:schemeClr val="bg2">
                    <a:lumMod val="25000"/>
                  </a:schemeClr>
                </a:solidFill>
                <a:latin typeface="고도 M" panose="02000503000000020004" pitchFamily="2" charset="-127"/>
                <a:ea typeface="고도 M" panose="02000503000000020004" pitchFamily="2" charset="-127"/>
              </a:rPr>
              <a:t>.</a:t>
            </a:r>
          </a:p>
          <a:p>
            <a:r>
              <a:rPr lang="ko-KR" altLang="en-US" sz="2000" dirty="0">
                <a:solidFill>
                  <a:schemeClr val="bg2">
                    <a:lumMod val="25000"/>
                  </a:schemeClr>
                </a:solidFill>
                <a:latin typeface="고도 M" panose="02000503000000020004" pitchFamily="2" charset="-127"/>
                <a:ea typeface="고도 M" panose="02000503000000020004" pitchFamily="2" charset="-127"/>
              </a:rPr>
              <a:t> </a:t>
            </a:r>
            <a:endParaRPr lang="en-US" altLang="ko-KR" sz="2000" dirty="0">
              <a:solidFill>
                <a:schemeClr val="bg2">
                  <a:lumMod val="25000"/>
                </a:schemeClr>
              </a:solidFill>
              <a:latin typeface="고도 M" panose="02000503000000020004" pitchFamily="2" charset="-127"/>
              <a:ea typeface="고도 M" panose="02000503000000020004" pitchFamily="2" charset="-127"/>
            </a:endParaRPr>
          </a:p>
          <a:p>
            <a:r>
              <a:rPr lang="ko-KR" altLang="en-US" sz="2000" dirty="0">
                <a:solidFill>
                  <a:schemeClr val="bg2">
                    <a:lumMod val="25000"/>
                  </a:schemeClr>
                </a:solidFill>
                <a:latin typeface="고도 M" panose="02000503000000020004" pitchFamily="2" charset="-127"/>
                <a:ea typeface="고도 M" panose="02000503000000020004" pitchFamily="2" charset="-127"/>
              </a:rPr>
              <a:t>다양한 경험의 기회로 커리어를 자연스럽게 업그레이드 </a:t>
            </a:r>
            <a:r>
              <a:rPr lang="ko-KR" altLang="en-US" sz="2000" dirty="0" smtClean="0">
                <a:solidFill>
                  <a:schemeClr val="bg2">
                    <a:lumMod val="25000"/>
                  </a:schemeClr>
                </a:solidFill>
                <a:latin typeface="고도 M" panose="02000503000000020004" pitchFamily="2" charset="-127"/>
                <a:ea typeface="고도 M" panose="02000503000000020004" pitchFamily="2" charset="-127"/>
              </a:rPr>
              <a:t>하며 폭 </a:t>
            </a:r>
            <a:r>
              <a:rPr lang="ko-KR" altLang="en-US" sz="2000" dirty="0">
                <a:solidFill>
                  <a:schemeClr val="bg2">
                    <a:lumMod val="25000"/>
                  </a:schemeClr>
                </a:solidFill>
                <a:latin typeface="고도 M" panose="02000503000000020004" pitchFamily="2" charset="-127"/>
                <a:ea typeface="고도 M" panose="02000503000000020004" pitchFamily="2" charset="-127"/>
              </a:rPr>
              <a:t>넓은 인프라를 구축합니다</a:t>
            </a:r>
            <a:r>
              <a:rPr lang="en-US" altLang="ko-KR" sz="2000" dirty="0">
                <a:solidFill>
                  <a:schemeClr val="bg2">
                    <a:lumMod val="25000"/>
                  </a:schemeClr>
                </a:solidFill>
                <a:latin typeface="고도 M" panose="02000503000000020004" pitchFamily="2" charset="-127"/>
                <a:ea typeface="고도 M" panose="02000503000000020004" pitchFamily="2" charset="-127"/>
              </a:rPr>
              <a:t>.</a:t>
            </a:r>
          </a:p>
          <a:p>
            <a:endParaRPr lang="en-US" altLang="ko-KR" sz="2000" dirty="0">
              <a:solidFill>
                <a:schemeClr val="bg2">
                  <a:lumMod val="25000"/>
                </a:schemeClr>
              </a:solidFill>
              <a:latin typeface="고도 M" panose="02000503000000020004" pitchFamily="2" charset="-127"/>
              <a:ea typeface="고도 M" panose="02000503000000020004" pitchFamily="2" charset="-127"/>
            </a:endParaRPr>
          </a:p>
          <a:p>
            <a:r>
              <a:rPr lang="ko-KR" altLang="en-US" sz="2000" dirty="0">
                <a:solidFill>
                  <a:schemeClr val="bg2">
                    <a:lumMod val="25000"/>
                  </a:schemeClr>
                </a:solidFill>
                <a:latin typeface="고도 M" panose="02000503000000020004" pitchFamily="2" charset="-127"/>
                <a:ea typeface="고도 M" panose="02000503000000020004" pitchFamily="2" charset="-127"/>
              </a:rPr>
              <a:t>대한민국 </a:t>
            </a:r>
            <a:r>
              <a:rPr lang="en-US" altLang="ko-KR" sz="2000" dirty="0">
                <a:solidFill>
                  <a:schemeClr val="bg2">
                    <a:lumMod val="25000"/>
                  </a:schemeClr>
                </a:solidFill>
                <a:latin typeface="고도 M" panose="02000503000000020004" pitchFamily="2" charset="-127"/>
                <a:ea typeface="고도 M" panose="02000503000000020004" pitchFamily="2" charset="-127"/>
              </a:rPr>
              <a:t>4</a:t>
            </a:r>
            <a:r>
              <a:rPr lang="ko-KR" altLang="en-US" sz="2000" dirty="0">
                <a:solidFill>
                  <a:schemeClr val="bg2">
                    <a:lumMod val="25000"/>
                  </a:schemeClr>
                </a:solidFill>
                <a:latin typeface="고도 M" panose="02000503000000020004" pitchFamily="2" charset="-127"/>
                <a:ea typeface="고도 M" panose="02000503000000020004" pitchFamily="2" charset="-127"/>
              </a:rPr>
              <a:t>차산업시대에 </a:t>
            </a:r>
            <a:r>
              <a:rPr lang="ko-KR" altLang="en-US" sz="2000" dirty="0" err="1">
                <a:solidFill>
                  <a:schemeClr val="bg2">
                    <a:lumMod val="25000"/>
                  </a:schemeClr>
                </a:solidFill>
                <a:latin typeface="고도 M" panose="02000503000000020004" pitchFamily="2" charset="-127"/>
                <a:ea typeface="고도 M" panose="02000503000000020004" pitchFamily="2" charset="-127"/>
              </a:rPr>
              <a:t>블루오션인</a:t>
            </a:r>
            <a:r>
              <a:rPr lang="ko-KR" altLang="en-US" sz="2000" dirty="0">
                <a:solidFill>
                  <a:schemeClr val="bg2">
                    <a:lumMod val="25000"/>
                  </a:schemeClr>
                </a:solidFill>
                <a:latin typeface="고도 M" panose="02000503000000020004" pitchFamily="2" charset="-127"/>
                <a:ea typeface="고도 M" panose="02000503000000020004" pitchFamily="2" charset="-127"/>
              </a:rPr>
              <a:t> 감성을 중심으로 사람이 하나의 </a:t>
            </a:r>
            <a:r>
              <a:rPr lang="ko-KR" altLang="en-US" sz="2000" dirty="0" smtClean="0">
                <a:solidFill>
                  <a:schemeClr val="bg2">
                    <a:lumMod val="25000"/>
                  </a:schemeClr>
                </a:solidFill>
                <a:latin typeface="고도 M" panose="02000503000000020004" pitchFamily="2" charset="-127"/>
                <a:ea typeface="고도 M" panose="02000503000000020004" pitchFamily="2" charset="-127"/>
              </a:rPr>
              <a:t>자원으로 </a:t>
            </a:r>
            <a:r>
              <a:rPr lang="ko-KR" altLang="en-US" sz="2000" dirty="0">
                <a:solidFill>
                  <a:schemeClr val="bg2">
                    <a:lumMod val="25000"/>
                  </a:schemeClr>
                </a:solidFill>
                <a:latin typeface="고도 M" panose="02000503000000020004" pitchFamily="2" charset="-127"/>
                <a:ea typeface="고도 M" panose="02000503000000020004" pitchFamily="2" charset="-127"/>
              </a:rPr>
              <a:t>성장하여 발전을 도모할 수 있습니다</a:t>
            </a:r>
            <a:r>
              <a:rPr lang="en-US" altLang="ko-KR" sz="2000" dirty="0">
                <a:solidFill>
                  <a:schemeClr val="bg2">
                    <a:lumMod val="25000"/>
                  </a:schemeClr>
                </a:solidFill>
                <a:latin typeface="고도 M" panose="02000503000000020004" pitchFamily="2" charset="-127"/>
                <a:ea typeface="고도 M" panose="02000503000000020004" pitchFamily="2" charset="-127"/>
              </a:rPr>
              <a:t>. </a:t>
            </a:r>
            <a:r>
              <a:rPr lang="ko-KR" altLang="en-US" sz="2000" dirty="0">
                <a:solidFill>
                  <a:schemeClr val="bg2">
                    <a:lumMod val="25000"/>
                  </a:schemeClr>
                </a:solidFill>
                <a:latin typeface="고도 M" panose="02000503000000020004" pitchFamily="2" charset="-127"/>
                <a:ea typeface="고도 M" panose="02000503000000020004" pitchFamily="2" charset="-127"/>
              </a:rPr>
              <a:t>  </a:t>
            </a:r>
            <a:endParaRPr lang="en-US" altLang="ko-KR" sz="2000" dirty="0">
              <a:solidFill>
                <a:schemeClr val="bg2">
                  <a:lumMod val="25000"/>
                </a:schemeClr>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7881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1802321987"/>
              </p:ext>
            </p:extLst>
          </p:nvPr>
        </p:nvGraphicFramePr>
        <p:xfrm>
          <a:off x="562389" y="2683565"/>
          <a:ext cx="11694100" cy="6448771"/>
        </p:xfrm>
        <a:graphic>
          <a:graphicData uri="http://schemas.openxmlformats.org/drawingml/2006/table">
            <a:tbl>
              <a:tblPr firstRow="1" bandRow="1">
                <a:tableStyleId>{5C22544A-7EE6-4342-B048-85BDC9FD1C3A}</a:tableStyleId>
              </a:tblPr>
              <a:tblGrid>
                <a:gridCol w="3127492">
                  <a:extLst>
                    <a:ext uri="{9D8B030D-6E8A-4147-A177-3AD203B41FA5}">
                      <a16:colId xmlns:a16="http://schemas.microsoft.com/office/drawing/2014/main" val="20000"/>
                    </a:ext>
                  </a:extLst>
                </a:gridCol>
                <a:gridCol w="7206829">
                  <a:extLst>
                    <a:ext uri="{9D8B030D-6E8A-4147-A177-3AD203B41FA5}">
                      <a16:colId xmlns:a16="http://schemas.microsoft.com/office/drawing/2014/main" val="20001"/>
                    </a:ext>
                  </a:extLst>
                </a:gridCol>
                <a:gridCol w="1359779">
                  <a:extLst>
                    <a:ext uri="{9D8B030D-6E8A-4147-A177-3AD203B41FA5}">
                      <a16:colId xmlns:a16="http://schemas.microsoft.com/office/drawing/2014/main" val="20002"/>
                    </a:ext>
                  </a:extLst>
                </a:gridCol>
              </a:tblGrid>
              <a:tr h="403067">
                <a:tc>
                  <a:txBody>
                    <a:bodyPr/>
                    <a:lstStyle/>
                    <a:p>
                      <a:pPr latinLnBrk="1"/>
                      <a:r>
                        <a:rPr lang="en-US" altLang="ko-KR" sz="1500" dirty="0" smtClean="0">
                          <a:latin typeface="고도 M" panose="02000503000000020004" pitchFamily="2" charset="-127"/>
                          <a:ea typeface="고도 M" panose="02000503000000020004" pitchFamily="2" charset="-127"/>
                        </a:rPr>
                        <a:t>Module</a:t>
                      </a:r>
                      <a:endParaRPr lang="ko-KR" altLang="en-US" sz="1500" dirty="0">
                        <a:latin typeface="고도 M" panose="02000503000000020004" pitchFamily="2" charset="-127"/>
                        <a:ea typeface="고도 M" panose="02000503000000020004" pitchFamily="2" charset="-127"/>
                      </a:endParaRPr>
                    </a:p>
                  </a:txBody>
                  <a:tcPr marL="170688" marR="170688" marT="48006" marB="48006"/>
                </a:tc>
                <a:tc>
                  <a:txBody>
                    <a:bodyPr/>
                    <a:lstStyle/>
                    <a:p>
                      <a:pPr latinLnBrk="1"/>
                      <a:r>
                        <a:rPr lang="en-US" altLang="ko-KR" sz="1500" dirty="0" smtClean="0">
                          <a:latin typeface="고도 M" panose="02000503000000020004" pitchFamily="2" charset="-127"/>
                          <a:ea typeface="고도 M" panose="02000503000000020004" pitchFamily="2" charset="-127"/>
                        </a:rPr>
                        <a:t>Subject</a:t>
                      </a:r>
                      <a:endParaRPr lang="ko-KR" altLang="en-US" sz="1500" dirty="0">
                        <a:latin typeface="고도 M" panose="02000503000000020004" pitchFamily="2" charset="-127"/>
                        <a:ea typeface="고도 M" panose="02000503000000020004" pitchFamily="2" charset="-127"/>
                      </a:endParaRPr>
                    </a:p>
                  </a:txBody>
                  <a:tcPr marL="170688" marR="170688" marT="48006" marB="48006"/>
                </a:tc>
                <a:tc>
                  <a:txBody>
                    <a:bodyPr/>
                    <a:lstStyle/>
                    <a:p>
                      <a:pPr latinLnBrk="1"/>
                      <a:r>
                        <a:rPr lang="en-US" altLang="ko-KR" sz="1500" dirty="0" smtClean="0">
                          <a:latin typeface="고도 M" panose="02000503000000020004" pitchFamily="2" charset="-127"/>
                          <a:ea typeface="고도 M" panose="02000503000000020004" pitchFamily="2" charset="-127"/>
                        </a:rPr>
                        <a:t>Order</a:t>
                      </a:r>
                      <a:endParaRPr lang="ko-KR" altLang="en-US" sz="1500" dirty="0">
                        <a:latin typeface="고도 M" panose="02000503000000020004" pitchFamily="2" charset="-127"/>
                        <a:ea typeface="고도 M" panose="02000503000000020004" pitchFamily="2" charset="-127"/>
                      </a:endParaRPr>
                    </a:p>
                  </a:txBody>
                  <a:tcPr marL="170688" marR="170688" marT="48006" marB="48006"/>
                </a:tc>
                <a:extLst>
                  <a:ext uri="{0D108BD9-81ED-4DB2-BD59-A6C34878D82A}">
                    <a16:rowId xmlns:a16="http://schemas.microsoft.com/office/drawing/2014/main" val="10000"/>
                  </a:ext>
                </a:extLst>
              </a:tr>
              <a:tr h="768096">
                <a:tc>
                  <a:txBody>
                    <a:bodyPr/>
                    <a:lstStyle/>
                    <a:p>
                      <a:pPr latinLnBrk="1"/>
                      <a:r>
                        <a:rPr lang="ko-KR" altLang="en-US" sz="1500" dirty="0" err="1" smtClean="0">
                          <a:latin typeface="고도 M" panose="02000503000000020004" pitchFamily="2" charset="-127"/>
                          <a:ea typeface="고도 M" panose="02000503000000020004" pitchFamily="2" charset="-127"/>
                        </a:rPr>
                        <a:t>치면세마</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치과 코디네이터 전망</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치과 기초 지식과 용어</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구강검진</a:t>
                      </a:r>
                      <a:endParaRPr lang="en-US" altLang="ko-KR" sz="15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1"/>
                  </a:ext>
                </a:extLst>
              </a:tr>
              <a:tr h="695704">
                <a:tc>
                  <a:txBody>
                    <a:bodyPr/>
                    <a:lstStyle/>
                    <a:p>
                      <a:pPr latinLnBrk="1"/>
                      <a:r>
                        <a:rPr lang="ko-KR" altLang="en-US" sz="1500" dirty="0" smtClean="0">
                          <a:latin typeface="고도 M" panose="02000503000000020004" pitchFamily="2" charset="-127"/>
                          <a:ea typeface="고도 M" panose="02000503000000020004" pitchFamily="2" charset="-127"/>
                        </a:rPr>
                        <a:t>구강해부학</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두개골 뼈의 기능과 구조</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그림으로 알아보는 </a:t>
                      </a:r>
                      <a:r>
                        <a:rPr lang="ko-KR" altLang="en-US" sz="1500" dirty="0" err="1" smtClean="0">
                          <a:latin typeface="고도 M" panose="02000503000000020004" pitchFamily="2" charset="-127"/>
                          <a:ea typeface="고도 M" panose="02000503000000020004" pitchFamily="2" charset="-127"/>
                        </a:rPr>
                        <a:t>악관절</a:t>
                      </a:r>
                      <a:endParaRPr lang="en-US" altLang="ko-KR" sz="15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2"/>
                  </a:ext>
                </a:extLst>
              </a:tr>
              <a:tr h="544068">
                <a:tc>
                  <a:txBody>
                    <a:bodyPr/>
                    <a:lstStyle/>
                    <a:p>
                      <a:pPr latinLnBrk="1"/>
                      <a:r>
                        <a:rPr lang="ko-KR" altLang="en-US" sz="1500" dirty="0" smtClean="0">
                          <a:latin typeface="고도 M" panose="02000503000000020004" pitchFamily="2" charset="-127"/>
                          <a:ea typeface="고도 M" panose="02000503000000020004" pitchFamily="2" charset="-127"/>
                        </a:rPr>
                        <a:t>치아형태학</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치아형태 용어 정리</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err="1" smtClean="0">
                          <a:latin typeface="고도 M" panose="02000503000000020004" pitchFamily="2" charset="-127"/>
                          <a:ea typeface="고도 M" panose="02000503000000020004" pitchFamily="2" charset="-127"/>
                        </a:rPr>
                        <a:t>치식의</a:t>
                      </a:r>
                      <a:r>
                        <a:rPr lang="ko-KR" altLang="en-US" sz="1500" dirty="0" smtClean="0">
                          <a:latin typeface="고도 M" panose="02000503000000020004" pitchFamily="2" charset="-127"/>
                          <a:ea typeface="고도 M" panose="02000503000000020004" pitchFamily="2" charset="-127"/>
                        </a:rPr>
                        <a:t> 이해</a:t>
                      </a:r>
                      <a:endParaRPr lang="en-US" altLang="ko-KR" sz="15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3"/>
                  </a:ext>
                </a:extLst>
              </a:tr>
              <a:tr h="695704">
                <a:tc>
                  <a:txBody>
                    <a:bodyPr/>
                    <a:lstStyle/>
                    <a:p>
                      <a:pPr latinLnBrk="1"/>
                      <a:r>
                        <a:rPr lang="ko-KR" altLang="en-US" sz="1500" dirty="0" err="1" smtClean="0">
                          <a:latin typeface="고도 M" panose="02000503000000020004" pitchFamily="2" charset="-127"/>
                          <a:ea typeface="고도 M" panose="02000503000000020004" pitchFamily="2" charset="-127"/>
                        </a:rPr>
                        <a:t>치과재료학</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재료의 특성</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인상재</a:t>
                      </a:r>
                      <a:r>
                        <a:rPr lang="en-US" altLang="ko-KR" sz="1500" dirty="0" smtClean="0">
                          <a:latin typeface="고도 M" panose="02000503000000020004" pitchFamily="2" charset="-127"/>
                          <a:ea typeface="고도 M" panose="02000503000000020004" pitchFamily="2" charset="-127"/>
                        </a:rPr>
                        <a:t>,</a:t>
                      </a:r>
                      <a:r>
                        <a:rPr lang="en-US" altLang="ko-KR" sz="1500" baseline="0" dirty="0" smtClean="0">
                          <a:latin typeface="고도 M" panose="02000503000000020004" pitchFamily="2" charset="-127"/>
                          <a:ea typeface="고도 M" panose="02000503000000020004" pitchFamily="2" charset="-127"/>
                        </a:rPr>
                        <a:t> </a:t>
                      </a:r>
                      <a:r>
                        <a:rPr lang="ko-KR" altLang="en-US" sz="1500" baseline="0" dirty="0" smtClean="0">
                          <a:latin typeface="고도 M" panose="02000503000000020004" pitchFamily="2" charset="-127"/>
                          <a:ea typeface="고도 M" panose="02000503000000020004" pitchFamily="2" charset="-127"/>
                        </a:rPr>
                        <a:t>시멘트의 용도</a:t>
                      </a:r>
                      <a:r>
                        <a:rPr lang="en-US" altLang="ko-KR" sz="1500" baseline="0" dirty="0" smtClean="0">
                          <a:latin typeface="고도 M" panose="02000503000000020004" pitchFamily="2" charset="-127"/>
                          <a:ea typeface="고도 M" panose="02000503000000020004" pitchFamily="2" charset="-127"/>
                        </a:rPr>
                        <a:t>(</a:t>
                      </a:r>
                      <a:r>
                        <a:rPr lang="ko-KR" altLang="en-US" sz="1500" baseline="0" dirty="0" smtClean="0">
                          <a:latin typeface="고도 M" panose="02000503000000020004" pitchFamily="2" charset="-127"/>
                          <a:ea typeface="고도 M" panose="02000503000000020004" pitchFamily="2" charset="-127"/>
                        </a:rPr>
                        <a:t>실습</a:t>
                      </a:r>
                      <a:r>
                        <a:rPr lang="en-US" altLang="ko-KR" sz="1500" baseline="0" dirty="0" smtClean="0">
                          <a:latin typeface="고도 M" panose="02000503000000020004" pitchFamily="2" charset="-127"/>
                          <a:ea typeface="고도 M" panose="02000503000000020004" pitchFamily="2" charset="-127"/>
                        </a:rPr>
                        <a:t>)</a:t>
                      </a:r>
                      <a:endParaRPr lang="en-US" altLang="ko-KR" sz="15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4"/>
                  </a:ext>
                </a:extLst>
              </a:tr>
              <a:tr h="544068">
                <a:tc>
                  <a:txBody>
                    <a:bodyPr/>
                    <a:lstStyle/>
                    <a:p>
                      <a:pPr latinLnBrk="1"/>
                      <a:r>
                        <a:rPr lang="ko-KR" altLang="en-US" sz="1500" dirty="0" smtClean="0">
                          <a:latin typeface="고도 M" panose="02000503000000020004" pitchFamily="2" charset="-127"/>
                          <a:ea typeface="고도 M" panose="02000503000000020004" pitchFamily="2" charset="-127"/>
                        </a:rPr>
                        <a:t>구강방사선학</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방사선 기초</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err="1" smtClean="0">
                          <a:latin typeface="고도 M" panose="02000503000000020004" pitchFamily="2" charset="-127"/>
                          <a:ea typeface="고도 M" panose="02000503000000020004" pitchFamily="2" charset="-127"/>
                        </a:rPr>
                        <a:t>교익</a:t>
                      </a:r>
                      <a:r>
                        <a:rPr lang="ko-KR" altLang="en-US" sz="1500" dirty="0" smtClean="0">
                          <a:latin typeface="고도 M" panose="02000503000000020004" pitchFamily="2" charset="-127"/>
                          <a:ea typeface="고도 M" panose="02000503000000020004" pitchFamily="2" charset="-127"/>
                        </a:rPr>
                        <a:t> 촬영</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교합 촬영</a:t>
                      </a:r>
                      <a:r>
                        <a:rPr lang="en-US" altLang="ko-KR" sz="1500" dirty="0" smtClean="0">
                          <a:latin typeface="고도 M" panose="02000503000000020004" pitchFamily="2" charset="-127"/>
                          <a:ea typeface="고도 M" panose="02000503000000020004" pitchFamily="2" charset="-127"/>
                        </a:rPr>
                        <a:t>(</a:t>
                      </a:r>
                      <a:r>
                        <a:rPr lang="ko-KR" altLang="en-US" sz="1500" dirty="0" smtClean="0">
                          <a:latin typeface="고도 M" panose="02000503000000020004" pitchFamily="2" charset="-127"/>
                          <a:ea typeface="고도 M" panose="02000503000000020004" pitchFamily="2" charset="-127"/>
                        </a:rPr>
                        <a:t>실습</a:t>
                      </a:r>
                      <a:r>
                        <a:rPr lang="en-US" altLang="ko-KR" sz="1500" dirty="0" smtClean="0">
                          <a:latin typeface="고도 M" panose="02000503000000020004" pitchFamily="2" charset="-127"/>
                          <a:ea typeface="고도 M" panose="02000503000000020004" pitchFamily="2" charset="-127"/>
                        </a:rPr>
                        <a:t>)</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5"/>
                  </a:ext>
                </a:extLst>
              </a:tr>
              <a:tr h="544068">
                <a:tc>
                  <a:txBody>
                    <a:bodyPr/>
                    <a:lstStyle/>
                    <a:p>
                      <a:pPr latinLnBrk="1"/>
                      <a:r>
                        <a:rPr lang="ko-KR" altLang="en-US" sz="1500" dirty="0" err="1" smtClean="0">
                          <a:latin typeface="고도 M" panose="02000503000000020004" pitchFamily="2" charset="-127"/>
                          <a:ea typeface="고도 M" panose="02000503000000020004" pitchFamily="2" charset="-127"/>
                        </a:rPr>
                        <a:t>치주학</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치주 질환 및 치주 검사</a:t>
                      </a:r>
                      <a:r>
                        <a:rPr lang="en-US" altLang="ko-KR" sz="1500" dirty="0" smtClean="0">
                          <a:latin typeface="고도 M" panose="02000503000000020004" pitchFamily="2" charset="-127"/>
                          <a:ea typeface="고도 M" panose="02000503000000020004" pitchFamily="2" charset="-127"/>
                        </a:rPr>
                        <a:t>(</a:t>
                      </a:r>
                      <a:r>
                        <a:rPr lang="ko-KR" altLang="en-US" sz="1500" dirty="0" smtClean="0">
                          <a:latin typeface="고도 M" panose="02000503000000020004" pitchFamily="2" charset="-127"/>
                          <a:ea typeface="고도 M" panose="02000503000000020004" pitchFamily="2" charset="-127"/>
                        </a:rPr>
                        <a:t>실습</a:t>
                      </a:r>
                      <a:r>
                        <a:rPr lang="en-US" altLang="ko-KR" sz="1500" dirty="0" smtClean="0">
                          <a:latin typeface="고도 M" panose="02000503000000020004" pitchFamily="2" charset="-127"/>
                          <a:ea typeface="고도 M" panose="02000503000000020004" pitchFamily="2" charset="-127"/>
                        </a:rPr>
                        <a:t>)</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6"/>
                  </a:ext>
                </a:extLst>
              </a:tr>
              <a:tr h="544068">
                <a:tc>
                  <a:txBody>
                    <a:bodyPr/>
                    <a:lstStyle/>
                    <a:p>
                      <a:pPr latinLnBrk="1"/>
                      <a:r>
                        <a:rPr lang="ko-KR" altLang="en-US" sz="1500" dirty="0" smtClean="0">
                          <a:latin typeface="고도 M" panose="02000503000000020004" pitchFamily="2" charset="-127"/>
                          <a:ea typeface="고도 M" panose="02000503000000020004" pitchFamily="2" charset="-127"/>
                        </a:rPr>
                        <a:t>소아 </a:t>
                      </a:r>
                      <a:r>
                        <a:rPr lang="ko-KR" altLang="en-US" sz="1500" dirty="0" err="1" smtClean="0">
                          <a:latin typeface="고도 M" panose="02000503000000020004" pitchFamily="2" charset="-127"/>
                          <a:ea typeface="고도 M" panose="02000503000000020004" pitchFamily="2" charset="-127"/>
                        </a:rPr>
                        <a:t>치과학</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장애아의 치과 치료</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소아치료 </a:t>
                      </a:r>
                      <a:r>
                        <a:rPr lang="ko-KR" altLang="en-US" sz="1500" baseline="0" dirty="0" smtClean="0">
                          <a:latin typeface="고도 M" panose="02000503000000020004" pitchFamily="2" charset="-127"/>
                          <a:ea typeface="고도 M" panose="02000503000000020004" pitchFamily="2" charset="-127"/>
                        </a:rPr>
                        <a:t> 주의사항</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7"/>
                  </a:ext>
                </a:extLst>
              </a:tr>
              <a:tr h="544068">
                <a:tc>
                  <a:txBody>
                    <a:bodyPr/>
                    <a:lstStyle/>
                    <a:p>
                      <a:pPr latinLnBrk="1"/>
                      <a:r>
                        <a:rPr lang="ko-KR" altLang="en-US" sz="1500" dirty="0" err="1" smtClean="0">
                          <a:latin typeface="고도 M" panose="02000503000000020004" pitchFamily="2" charset="-127"/>
                          <a:ea typeface="고도 M" panose="02000503000000020004" pitchFamily="2" charset="-127"/>
                        </a:rPr>
                        <a:t>치과보철학</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금관</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심미보철</a:t>
                      </a:r>
                      <a:r>
                        <a:rPr lang="en-US" altLang="ko-KR" sz="1500" dirty="0" smtClean="0">
                          <a:latin typeface="고도 M" panose="02000503000000020004" pitchFamily="2" charset="-127"/>
                          <a:ea typeface="고도 M" panose="02000503000000020004" pitchFamily="2" charset="-127"/>
                        </a:rPr>
                        <a:t>, </a:t>
                      </a:r>
                      <a:r>
                        <a:rPr lang="ko-KR" altLang="en-US" sz="1500" dirty="0" err="1" smtClean="0">
                          <a:latin typeface="고도 M" panose="02000503000000020004" pitchFamily="2" charset="-127"/>
                          <a:ea typeface="고도 M" panose="02000503000000020004" pitchFamily="2" charset="-127"/>
                        </a:rPr>
                        <a:t>가철성보철</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8"/>
                  </a:ext>
                </a:extLst>
              </a:tr>
              <a:tr h="544068">
                <a:tc>
                  <a:txBody>
                    <a:bodyPr/>
                    <a:lstStyle/>
                    <a:p>
                      <a:pPr latinLnBrk="1"/>
                      <a:r>
                        <a:rPr lang="ko-KR" altLang="en-US" sz="1500" dirty="0" err="1" smtClean="0">
                          <a:latin typeface="고도 M" panose="02000503000000020004" pitchFamily="2" charset="-127"/>
                          <a:ea typeface="고도 M" panose="02000503000000020004" pitchFamily="2" charset="-127"/>
                        </a:rPr>
                        <a:t>치과교정학</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치열의 성장과 발육</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부정교합</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교정기구 용도</a:t>
                      </a:r>
                      <a:r>
                        <a:rPr lang="en-US" altLang="ko-KR" sz="1500" dirty="0" smtClean="0">
                          <a:latin typeface="고도 M" panose="02000503000000020004" pitchFamily="2" charset="-127"/>
                          <a:ea typeface="고도 M" panose="02000503000000020004" pitchFamily="2" charset="-127"/>
                        </a:rPr>
                        <a:t>(</a:t>
                      </a:r>
                      <a:r>
                        <a:rPr lang="ko-KR" altLang="en-US" sz="1500" dirty="0" smtClean="0">
                          <a:latin typeface="고도 M" panose="02000503000000020004" pitchFamily="2" charset="-127"/>
                          <a:ea typeface="고도 M" panose="02000503000000020004" pitchFamily="2" charset="-127"/>
                        </a:rPr>
                        <a:t>실습</a:t>
                      </a:r>
                      <a:r>
                        <a:rPr lang="en-US" altLang="ko-KR" sz="1500" dirty="0" smtClean="0">
                          <a:latin typeface="고도 M" panose="02000503000000020004" pitchFamily="2" charset="-127"/>
                          <a:ea typeface="고도 M" panose="02000503000000020004" pitchFamily="2" charset="-127"/>
                        </a:rPr>
                        <a:t>)</a:t>
                      </a:r>
                      <a:endParaRPr lang="ko-KR" altLang="en-US" sz="15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9"/>
                  </a:ext>
                </a:extLst>
              </a:tr>
              <a:tr h="544068">
                <a:tc>
                  <a:txBody>
                    <a:bodyPr/>
                    <a:lstStyle/>
                    <a:p>
                      <a:pPr latinLnBrk="1"/>
                      <a:r>
                        <a:rPr lang="ko-KR" altLang="en-US" sz="1500" dirty="0" smtClean="0">
                          <a:latin typeface="고도 M" panose="02000503000000020004" pitchFamily="2" charset="-127"/>
                          <a:ea typeface="고도 M" panose="02000503000000020004" pitchFamily="2" charset="-127"/>
                        </a:rPr>
                        <a:t>문제풀이</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문제풀이</a:t>
                      </a:r>
                      <a:endParaRPr lang="en-US" altLang="ko-KR" sz="15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10"/>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2234402310"/>
              </p:ext>
            </p:extLst>
          </p:nvPr>
        </p:nvGraphicFramePr>
        <p:xfrm>
          <a:off x="620959" y="944572"/>
          <a:ext cx="11581534" cy="1390058"/>
        </p:xfrm>
        <a:graphic>
          <a:graphicData uri="http://schemas.openxmlformats.org/drawingml/2006/table">
            <a:tbl>
              <a:tblPr firstRow="1" bandRow="1">
                <a:tableStyleId>{2D5ABB26-0587-4C30-8999-92F81FD0307C}</a:tableStyleId>
              </a:tblPr>
              <a:tblGrid>
                <a:gridCol w="3097388">
                  <a:extLst>
                    <a:ext uri="{9D8B030D-6E8A-4147-A177-3AD203B41FA5}">
                      <a16:colId xmlns:a16="http://schemas.microsoft.com/office/drawing/2014/main" val="20000"/>
                    </a:ext>
                  </a:extLst>
                </a:gridCol>
                <a:gridCol w="8484146">
                  <a:extLst>
                    <a:ext uri="{9D8B030D-6E8A-4147-A177-3AD203B41FA5}">
                      <a16:colId xmlns:a16="http://schemas.microsoft.com/office/drawing/2014/main" val="20001"/>
                    </a:ext>
                  </a:extLst>
                </a:gridCol>
              </a:tblGrid>
              <a:tr h="699686">
                <a:tc>
                  <a:txBody>
                    <a:bodyPr/>
                    <a:lstStyle/>
                    <a:p>
                      <a:pPr algn="ctr" latinLnBrk="1"/>
                      <a:r>
                        <a:rPr lang="ko-KR" altLang="en-US" sz="1500" dirty="0" smtClean="0">
                          <a:latin typeface="고도 M" panose="02000503000000020004" pitchFamily="2" charset="-127"/>
                          <a:ea typeface="고도 M" panose="02000503000000020004" pitchFamily="2" charset="-127"/>
                        </a:rPr>
                        <a:t>교육대상</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300" dirty="0" smtClean="0">
                          <a:latin typeface="고도 M" panose="02000503000000020004" pitchFamily="2" charset="-127"/>
                          <a:ea typeface="고도 M" panose="02000503000000020004" pitchFamily="2" charset="-127"/>
                        </a:rPr>
                        <a:t>학생</a:t>
                      </a:r>
                      <a:r>
                        <a:rPr lang="en-US" altLang="ko-KR" sz="1300" dirty="0" smtClean="0">
                          <a:latin typeface="고도 M" panose="02000503000000020004" pitchFamily="2" charset="-127"/>
                          <a:ea typeface="고도 M" panose="02000503000000020004" pitchFamily="2" charset="-127"/>
                        </a:rPr>
                        <a:t>/</a:t>
                      </a:r>
                      <a:r>
                        <a:rPr lang="ko-KR" altLang="en-US" sz="1300" dirty="0" smtClean="0">
                          <a:latin typeface="고도 M" panose="02000503000000020004" pitchFamily="2" charset="-127"/>
                          <a:ea typeface="고도 M" panose="02000503000000020004" pitchFamily="2" charset="-127"/>
                        </a:rPr>
                        <a:t>일반인</a:t>
                      </a:r>
                      <a:r>
                        <a:rPr lang="en-US" altLang="ko-KR" sz="1300" dirty="0" smtClean="0">
                          <a:latin typeface="고도 M" panose="02000503000000020004" pitchFamily="2" charset="-127"/>
                          <a:ea typeface="고도 M" panose="02000503000000020004" pitchFamily="2" charset="-127"/>
                        </a:rPr>
                        <a:t>/</a:t>
                      </a:r>
                      <a:r>
                        <a:rPr lang="ko-KR" altLang="en-US" sz="1300" dirty="0" smtClean="0">
                          <a:latin typeface="고도 M" panose="02000503000000020004" pitchFamily="2" charset="-127"/>
                          <a:ea typeface="고도 M" panose="02000503000000020004" pitchFamily="2" charset="-127"/>
                        </a:rPr>
                        <a:t>관리자</a:t>
                      </a:r>
                      <a:r>
                        <a:rPr lang="en-US" altLang="ko-KR" sz="1300" dirty="0" smtClean="0">
                          <a:latin typeface="고도 M" panose="02000503000000020004" pitchFamily="2" charset="-127"/>
                          <a:ea typeface="고도 M" panose="02000503000000020004" pitchFamily="2" charset="-127"/>
                        </a:rPr>
                        <a:t>/</a:t>
                      </a:r>
                      <a:r>
                        <a:rPr lang="ko-KR" altLang="en-US" sz="1300" dirty="0" smtClean="0">
                          <a:latin typeface="고도 M" panose="02000503000000020004" pitchFamily="2" charset="-127"/>
                          <a:ea typeface="고도 M" panose="02000503000000020004" pitchFamily="2" charset="-127"/>
                        </a:rPr>
                        <a:t>관련학과 졸업생 및 재학생</a:t>
                      </a:r>
                      <a:r>
                        <a:rPr lang="en-US" altLang="ko-KR" sz="1300" dirty="0" smtClean="0">
                          <a:latin typeface="고도 M" panose="02000503000000020004" pitchFamily="2" charset="-127"/>
                          <a:ea typeface="고도 M" panose="02000503000000020004" pitchFamily="2" charset="-127"/>
                        </a:rPr>
                        <a:t>/ </a:t>
                      </a:r>
                    </a:p>
                    <a:p>
                      <a:pPr latinLnBrk="1"/>
                      <a:r>
                        <a:rPr lang="ko-KR" altLang="en-US" sz="1300" dirty="0" smtClean="0">
                          <a:latin typeface="고도 M" panose="02000503000000020004" pitchFamily="2" charset="-127"/>
                          <a:ea typeface="고도 M" panose="02000503000000020004" pitchFamily="2" charset="-127"/>
                        </a:rPr>
                        <a:t>비 전공자이며 치과계열 취업희망자</a:t>
                      </a:r>
                      <a:endParaRPr lang="ko-KR" altLang="en-US" sz="1300" dirty="0">
                        <a:latin typeface="고도 M" panose="02000503000000020004" pitchFamily="2" charset="-127"/>
                        <a:ea typeface="고도 M" panose="02000503000000020004" pitchFamily="2" charset="-127"/>
                      </a:endParaRPr>
                    </a:p>
                  </a:txBody>
                  <a:tcPr marL="170688" marR="170688" marT="48006" marB="48006"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2084">
                <a:tc>
                  <a:txBody>
                    <a:bodyPr/>
                    <a:lstStyle/>
                    <a:p>
                      <a:pPr algn="ctr" latinLnBrk="1"/>
                      <a:r>
                        <a:rPr lang="ko-KR" altLang="en-US" sz="1500" dirty="0" smtClean="0">
                          <a:latin typeface="고도 M" panose="02000503000000020004" pitchFamily="2" charset="-127"/>
                          <a:ea typeface="고도 M" panose="02000503000000020004" pitchFamily="2" charset="-127"/>
                        </a:rPr>
                        <a:t>교육특징</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300" baseline="0" dirty="0" smtClean="0">
                          <a:latin typeface="고도 M" panose="02000503000000020004" pitchFamily="2" charset="-127"/>
                          <a:ea typeface="고도 M" panose="02000503000000020004" pitchFamily="2" charset="-127"/>
                        </a:rPr>
                        <a:t>치과진료 및 치아 관련 전문 지식을 알 수 있다</a:t>
                      </a:r>
                      <a:endParaRPr lang="en-US" altLang="ko-KR" sz="13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300" dirty="0" smtClean="0">
                          <a:latin typeface="고도 M" panose="02000503000000020004" pitchFamily="2" charset="-127"/>
                          <a:ea typeface="고도 M" panose="02000503000000020004" pitchFamily="2" charset="-127"/>
                        </a:rPr>
                        <a:t>치과 진료 방법과 이유를 쉽게 이해할 수 있다</a:t>
                      </a:r>
                      <a:endParaRPr lang="en-US" altLang="ko-KR" sz="13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300" dirty="0" smtClean="0">
                          <a:latin typeface="고도 M" panose="02000503000000020004" pitchFamily="2" charset="-127"/>
                          <a:ea typeface="고도 M" panose="02000503000000020004" pitchFamily="2" charset="-127"/>
                        </a:rPr>
                        <a:t>치과 진료기구의 용도를 이해할 수 있다</a:t>
                      </a:r>
                      <a:endParaRPr lang="ko-KR" altLang="en-US" sz="1300" dirty="0">
                        <a:latin typeface="고도 M" panose="02000503000000020004" pitchFamily="2" charset="-127"/>
                        <a:ea typeface="고도 M" panose="02000503000000020004" pitchFamily="2" charset="-127"/>
                      </a:endParaRPr>
                    </a:p>
                  </a:txBody>
                  <a:tcPr marL="170688" marR="170688" marT="48006" marB="48006">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620958" y="238105"/>
            <a:ext cx="7661651" cy="652486"/>
          </a:xfrm>
          <a:prstGeom prst="rect">
            <a:avLst/>
          </a:prstGeom>
          <a:noFill/>
        </p:spPr>
        <p:txBody>
          <a:bodyPr wrap="square" lIns="128016" tIns="64008" rIns="128016" bIns="64008" rtlCol="0">
            <a:spAutoFit/>
          </a:bodyPr>
          <a:lstStyle/>
          <a:p>
            <a:r>
              <a:rPr lang="ko-KR" altLang="en-US" sz="3400" dirty="0" smtClean="0">
                <a:latin typeface="고도 B" panose="02000503000000020004" pitchFamily="2" charset="-127"/>
                <a:ea typeface="고도 B" panose="02000503000000020004" pitchFamily="2" charset="-127"/>
              </a:rPr>
              <a:t>치과행정코디네이터 교육정보</a:t>
            </a:r>
            <a:endParaRPr lang="ko-KR" altLang="en-US" sz="3400"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1573875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cstate="print">
            <a:extLst>
              <a:ext uri="{28A0092B-C50C-407E-A947-70E740481C1C}">
                <a14:useLocalDpi xmlns:a14="http://schemas.microsoft.com/office/drawing/2010/main" val="0"/>
              </a:ext>
            </a:extLst>
          </a:blip>
          <a:srcRect l="12247"/>
          <a:stretch/>
        </p:blipFill>
        <p:spPr>
          <a:xfrm>
            <a:off x="6123093" y="0"/>
            <a:ext cx="6678506" cy="2532348"/>
          </a:xfrm>
          <a:prstGeom prst="rect">
            <a:avLst/>
          </a:prstGeom>
        </p:spPr>
      </p:pic>
      <p:cxnSp>
        <p:nvCxnSpPr>
          <p:cNvPr id="7" name="직선 연결선 6"/>
          <p:cNvCxnSpPr/>
          <p:nvPr/>
        </p:nvCxnSpPr>
        <p:spPr>
          <a:xfrm>
            <a:off x="-30341" y="4573775"/>
            <a:ext cx="128319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20776" y="5934726"/>
            <a:ext cx="12831941"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486544" y="2615298"/>
            <a:ext cx="11649906" cy="2339090"/>
          </a:xfrm>
          <a:prstGeom prst="rect">
            <a:avLst/>
          </a:prstGeom>
          <a:noFill/>
        </p:spPr>
        <p:txBody>
          <a:bodyPr wrap="square" lIns="91428" tIns="45714" rIns="91428" bIns="45714" rtlCol="0">
            <a:spAutoFit/>
          </a:bodyPr>
          <a:lstStyle/>
          <a:p>
            <a:pPr algn="just">
              <a:lnSpc>
                <a:spcPct val="150000"/>
              </a:lnSpc>
            </a:pPr>
            <a:r>
              <a:rPr lang="ko-KR" altLang="en-US" sz="2200" b="1" dirty="0" err="1">
                <a:latin typeface="고도 M" panose="02000503000000020004" pitchFamily="2" charset="-127"/>
                <a:ea typeface="고도 M" panose="02000503000000020004" pitchFamily="2" charset="-127"/>
              </a:rPr>
              <a:t>노</a:t>
            </a:r>
            <a:r>
              <a:rPr lang="ko-KR" altLang="en-US" sz="2200" b="1" dirty="0" err="1" smtClean="0">
                <a:latin typeface="고도 M" panose="02000503000000020004" pitchFamily="2" charset="-127"/>
                <a:ea typeface="고도 M" panose="02000503000000020004" pitchFamily="2" charset="-127"/>
              </a:rPr>
              <a:t>인심리상담사란</a:t>
            </a:r>
            <a:r>
              <a:rPr lang="en-US" altLang="ko-KR" sz="2200" b="1" dirty="0" smtClean="0">
                <a:latin typeface="고도 M" panose="02000503000000020004" pitchFamily="2" charset="-127"/>
                <a:ea typeface="고도 M" panose="02000503000000020004" pitchFamily="2" charset="-127"/>
              </a:rPr>
              <a:t>?</a:t>
            </a:r>
          </a:p>
          <a:p>
            <a:pPr algn="just">
              <a:lnSpc>
                <a:spcPct val="150000"/>
              </a:lnSpc>
            </a:pPr>
            <a:endParaRPr lang="en-US" altLang="ko-KR" sz="1500" dirty="0" smtClean="0">
              <a:latin typeface="고도 M" panose="02000503000000020004" pitchFamily="2" charset="-127"/>
              <a:ea typeface="고도 M" panose="02000503000000020004" pitchFamily="2" charset="-127"/>
            </a:endParaRPr>
          </a:p>
          <a:p>
            <a:pPr algn="just"/>
            <a:r>
              <a:rPr lang="ko-KR" altLang="en-US" sz="1700" dirty="0" smtClean="0">
                <a:latin typeface="고도 M" panose="02000503000000020004" pitchFamily="2" charset="-127"/>
                <a:ea typeface="고도 M" panose="02000503000000020004" pitchFamily="2" charset="-127"/>
              </a:rPr>
              <a:t>노화로 인하여 신체적</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정서적으로 심리적 불안장애 등을 겪으며 정신건강이나 정서장애와 관련된 문제로 일상생활에 적응하지 못하고  행동상의 장애를 일으켜 도움이 필요로 하는 노인들에게 전문적 대면관계를 통하여 과학적 측정도구 사용이나 상담을 통해 종합적으로 진단하고 심리학적 방법을 활용하여 일상생활 부적응 문제를 해결하며 정신적</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심리적 원조 과정인 상담을 통하여 마음의 안정을 찾을 수 있도록 심리상담 업무를 담당하는 노인심리 </a:t>
            </a:r>
            <a:r>
              <a:rPr lang="ko-KR" altLang="en-US" sz="1700" dirty="0" err="1" smtClean="0">
                <a:latin typeface="고도 M" panose="02000503000000020004" pitchFamily="2" charset="-127"/>
                <a:ea typeface="고도 M" panose="02000503000000020004" pitchFamily="2" charset="-127"/>
              </a:rPr>
              <a:t>상담사로</a:t>
            </a:r>
            <a:r>
              <a:rPr lang="ko-KR" altLang="en-US" sz="1700" dirty="0" smtClean="0">
                <a:latin typeface="고도 M" panose="02000503000000020004" pitchFamily="2" charset="-127"/>
                <a:ea typeface="고도 M" panose="02000503000000020004" pitchFamily="2" charset="-127"/>
              </a:rPr>
              <a:t> 교육과정을 이수한 사람을 </a:t>
            </a:r>
            <a:r>
              <a:rPr lang="ko-KR" altLang="en-US" sz="1700" dirty="0" err="1" smtClean="0">
                <a:latin typeface="고도 M" panose="02000503000000020004" pitchFamily="2" charset="-127"/>
                <a:ea typeface="고도 M" panose="02000503000000020004" pitchFamily="2" charset="-127"/>
              </a:rPr>
              <a:t>ㅁ라한다</a:t>
            </a:r>
            <a:r>
              <a:rPr lang="en-US" altLang="ko-KR" sz="1700" dirty="0" smtClean="0">
                <a:latin typeface="고도 M" panose="02000503000000020004" pitchFamily="2" charset="-127"/>
                <a:ea typeface="고도 M" panose="02000503000000020004" pitchFamily="2" charset="-127"/>
              </a:rPr>
              <a:t>.</a:t>
            </a:r>
            <a:endParaRPr lang="en-US" altLang="ko-KR" sz="1700" dirty="0">
              <a:latin typeface="고도 M" panose="02000503000000020004" pitchFamily="2" charset="-127"/>
              <a:ea typeface="고도 M" panose="02000503000000020004" pitchFamily="2" charset="-127"/>
            </a:endParaRPr>
          </a:p>
          <a:p>
            <a:pPr algn="just">
              <a:lnSpc>
                <a:spcPct val="150000"/>
              </a:lnSpc>
            </a:pPr>
            <a:endParaRPr lang="ko-KR" altLang="en-US" sz="1500" dirty="0">
              <a:latin typeface="고도 M" panose="02000503000000020004" pitchFamily="2" charset="-127"/>
              <a:ea typeface="고도 M" panose="02000503000000020004" pitchFamily="2" charset="-127"/>
            </a:endParaRPr>
          </a:p>
        </p:txBody>
      </p:sp>
      <p:sp>
        <p:nvSpPr>
          <p:cNvPr id="10" name="TextBox 9"/>
          <p:cNvSpPr txBox="1"/>
          <p:nvPr/>
        </p:nvSpPr>
        <p:spPr>
          <a:xfrm>
            <a:off x="285134" y="4724992"/>
            <a:ext cx="11851313" cy="1221873"/>
          </a:xfrm>
          <a:prstGeom prst="rect">
            <a:avLst/>
          </a:prstGeom>
          <a:noFill/>
        </p:spPr>
        <p:txBody>
          <a:bodyPr wrap="square" lIns="128016" tIns="64008" rIns="128016" bIns="64008" rtlCol="0">
            <a:spAutoFit/>
          </a:bodyPr>
          <a:lstStyle/>
          <a:p>
            <a:pPr algn="just"/>
            <a:r>
              <a:rPr lang="ko-KR" altLang="en-US" sz="2200" b="1" dirty="0" err="1" smtClean="0">
                <a:latin typeface="고도 M" panose="02000503000000020004" pitchFamily="2" charset="-127"/>
                <a:ea typeface="고도 M" panose="02000503000000020004" pitchFamily="2" charset="-127"/>
              </a:rPr>
              <a:t>노인심리상담사</a:t>
            </a:r>
            <a:r>
              <a:rPr lang="ko-KR" altLang="en-US" sz="2200" b="1" dirty="0" smtClean="0">
                <a:latin typeface="고도 M" panose="02000503000000020004" pitchFamily="2" charset="-127"/>
                <a:ea typeface="고도 M" panose="02000503000000020004" pitchFamily="2" charset="-127"/>
              </a:rPr>
              <a:t> 역할</a:t>
            </a:r>
            <a:endParaRPr lang="en-US" altLang="ko-KR" sz="2200" b="1" dirty="0" smtClean="0">
              <a:latin typeface="고도 M" panose="02000503000000020004" pitchFamily="2" charset="-127"/>
              <a:ea typeface="고도 M" panose="02000503000000020004" pitchFamily="2" charset="-127"/>
            </a:endParaRPr>
          </a:p>
          <a:p>
            <a:pPr algn="just"/>
            <a:endParaRPr lang="en-US" altLang="ko-KR" sz="1500" dirty="0" smtClean="0">
              <a:latin typeface="고도 M" panose="02000503000000020004" pitchFamily="2" charset="-127"/>
              <a:ea typeface="고도 M" panose="02000503000000020004" pitchFamily="2" charset="-127"/>
            </a:endParaRPr>
          </a:p>
          <a:p>
            <a:pPr algn="just"/>
            <a:r>
              <a:rPr lang="ko-KR" altLang="en-US" sz="1700" dirty="0" smtClean="0">
                <a:latin typeface="고도 M" panose="02000503000000020004" pitchFamily="2" charset="-127"/>
                <a:ea typeface="고도 M" panose="02000503000000020004" pitchFamily="2" charset="-127"/>
              </a:rPr>
              <a:t>노인이 지기고 있는 사고나 감정변화를 알아내는데  중점을 두며</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긍정적 자아상과 현재의 생을 </a:t>
            </a:r>
            <a:r>
              <a:rPr lang="ko-KR" altLang="en-US" sz="1700" dirty="0" err="1" smtClean="0">
                <a:latin typeface="고도 M" panose="02000503000000020004" pitchFamily="2" charset="-127"/>
                <a:ea typeface="고도 M" panose="02000503000000020004" pitchFamily="2" charset="-127"/>
              </a:rPr>
              <a:t>동일시키며</a:t>
            </a:r>
            <a:r>
              <a:rPr lang="ko-KR" altLang="en-US" sz="1700" dirty="0" smtClean="0">
                <a:latin typeface="고도 M" panose="02000503000000020004" pitchFamily="2" charset="-127"/>
                <a:ea typeface="고도 M" panose="02000503000000020004" pitchFamily="2" charset="-127"/>
              </a:rPr>
              <a:t> </a:t>
            </a:r>
            <a:r>
              <a:rPr lang="ko-KR" altLang="en-US" sz="1700" dirty="0" err="1" smtClean="0">
                <a:latin typeface="고도 M" panose="02000503000000020004" pitchFamily="2" charset="-127"/>
                <a:ea typeface="고도 M" panose="02000503000000020004" pitchFamily="2" charset="-127"/>
              </a:rPr>
              <a:t>우울감과</a:t>
            </a:r>
            <a:r>
              <a:rPr lang="ko-KR" altLang="en-US" sz="1700" dirty="0" smtClean="0">
                <a:latin typeface="고도 M" panose="02000503000000020004" pitchFamily="2" charset="-127"/>
                <a:ea typeface="고도 M" panose="02000503000000020004" pitchFamily="2" charset="-127"/>
              </a:rPr>
              <a:t> 죄책감을 감소시키고 정신적 건강을 함양시킨다</a:t>
            </a:r>
            <a:r>
              <a:rPr lang="en-US" altLang="ko-KR" sz="1700" dirty="0" smtClean="0">
                <a:latin typeface="고도 M" panose="02000503000000020004" pitchFamily="2" charset="-127"/>
                <a:ea typeface="고도 M" panose="02000503000000020004" pitchFamily="2" charset="-127"/>
              </a:rPr>
              <a:t>.</a:t>
            </a:r>
            <a:endParaRPr lang="ko-KR" altLang="en-US" sz="1700" dirty="0">
              <a:latin typeface="고도 M" panose="02000503000000020004" pitchFamily="2" charset="-127"/>
              <a:ea typeface="고도 M" panose="02000503000000020004" pitchFamily="2" charset="-127"/>
            </a:endParaRPr>
          </a:p>
        </p:txBody>
      </p:sp>
      <p:sp>
        <p:nvSpPr>
          <p:cNvPr id="11" name="TextBox 10"/>
          <p:cNvSpPr txBox="1"/>
          <p:nvPr/>
        </p:nvSpPr>
        <p:spPr>
          <a:xfrm>
            <a:off x="486545" y="6161552"/>
            <a:ext cx="7527236" cy="3145476"/>
          </a:xfrm>
          <a:prstGeom prst="rect">
            <a:avLst/>
          </a:prstGeom>
          <a:noFill/>
        </p:spPr>
        <p:txBody>
          <a:bodyPr wrap="square" lIns="128016" tIns="64008" rIns="128016" bIns="64008" rtlCol="0">
            <a:spAutoFit/>
          </a:bodyPr>
          <a:lstStyle/>
          <a:p>
            <a:pPr algn="just"/>
            <a:r>
              <a:rPr lang="ko-KR" altLang="en-US" sz="2200" b="1" dirty="0" smtClean="0">
                <a:latin typeface="고도 M" panose="02000503000000020004" pitchFamily="2" charset="-127"/>
                <a:ea typeface="고도 M" panose="02000503000000020004" pitchFamily="2" charset="-127"/>
              </a:rPr>
              <a:t>노인심리상담사의  전망</a:t>
            </a:r>
            <a:endParaRPr lang="en-US" altLang="ko-KR" sz="2200" b="1" dirty="0" smtClean="0">
              <a:latin typeface="고도 M" panose="02000503000000020004" pitchFamily="2" charset="-127"/>
              <a:ea typeface="고도 M" panose="02000503000000020004" pitchFamily="2" charset="-127"/>
            </a:endParaRPr>
          </a:p>
          <a:p>
            <a:pPr algn="just"/>
            <a:endParaRPr lang="en-US" altLang="ko-KR" sz="1500" dirty="0" smtClean="0">
              <a:latin typeface="고도 M" panose="02000503000000020004" pitchFamily="2" charset="-127"/>
              <a:ea typeface="고도 M" panose="02000503000000020004" pitchFamily="2" charset="-127"/>
            </a:endParaRPr>
          </a:p>
          <a:p>
            <a:pPr algn="just"/>
            <a:r>
              <a:rPr lang="ko-KR" altLang="en-US" sz="1800" dirty="0" smtClean="0">
                <a:latin typeface="고도 M" panose="02000503000000020004" pitchFamily="2" charset="-127"/>
                <a:ea typeface="고도 M" panose="02000503000000020004" pitchFamily="2" charset="-127"/>
              </a:rPr>
              <a:t>활동분야</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노인복지기관</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사회복지기관</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요양원</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지원봉사</a:t>
            </a:r>
            <a:r>
              <a:rPr lang="en-US" altLang="ko-KR" sz="1800" dirty="0" smtClean="0">
                <a:latin typeface="고도 M" panose="02000503000000020004" pitchFamily="2" charset="-127"/>
                <a:ea typeface="고도 M" panose="02000503000000020004" pitchFamily="2" charset="-127"/>
              </a:rPr>
              <a:t>, </a:t>
            </a:r>
            <a:r>
              <a:rPr lang="ko-KR" altLang="en-US" sz="1800" dirty="0" err="1" smtClean="0">
                <a:latin typeface="고도 M" panose="02000503000000020004" pitchFamily="2" charset="-127"/>
                <a:ea typeface="고도 M" panose="02000503000000020004" pitchFamily="2" charset="-127"/>
              </a:rPr>
              <a:t>실버타운</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주간보호시설 등</a:t>
            </a:r>
            <a:endParaRPr lang="en-US" altLang="ko-KR" sz="1800" dirty="0" smtClean="0">
              <a:latin typeface="고도 M" panose="02000503000000020004" pitchFamily="2" charset="-127"/>
              <a:ea typeface="고도 M" panose="02000503000000020004" pitchFamily="2" charset="-127"/>
            </a:endParaRPr>
          </a:p>
          <a:p>
            <a:pPr algn="just"/>
            <a:endParaRPr lang="en-US" altLang="ko-KR" sz="1800" dirty="0">
              <a:latin typeface="고도 M" panose="02000503000000020004" pitchFamily="2" charset="-127"/>
              <a:ea typeface="고도 M" panose="02000503000000020004" pitchFamily="2" charset="-127"/>
            </a:endParaRPr>
          </a:p>
          <a:p>
            <a:pPr algn="just"/>
            <a:r>
              <a:rPr lang="ko-KR" altLang="en-US" sz="1800" dirty="0" smtClean="0">
                <a:latin typeface="고도 M" panose="02000503000000020004" pitchFamily="2" charset="-127"/>
                <a:ea typeface="고도 M" panose="02000503000000020004" pitchFamily="2" charset="-127"/>
              </a:rPr>
              <a:t>노인심리 교육관련 지도자</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노인 프로그램 진행자</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노인 관련 사회복지시설 관계자</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요양병원 관리자</a:t>
            </a:r>
            <a:endParaRPr lang="en-US" altLang="ko-KR" sz="1800" dirty="0" smtClean="0">
              <a:latin typeface="고도 M" panose="02000503000000020004" pitchFamily="2" charset="-127"/>
              <a:ea typeface="고도 M" panose="02000503000000020004" pitchFamily="2" charset="-127"/>
            </a:endParaRPr>
          </a:p>
          <a:p>
            <a:pPr algn="just"/>
            <a:endParaRPr lang="en-US" altLang="ko-KR" sz="1800" dirty="0" smtClean="0">
              <a:latin typeface="고도 M" panose="02000503000000020004" pitchFamily="2" charset="-127"/>
              <a:ea typeface="고도 M" panose="02000503000000020004" pitchFamily="2" charset="-127"/>
            </a:endParaRPr>
          </a:p>
          <a:p>
            <a:pPr algn="just"/>
            <a:r>
              <a:rPr lang="ko-KR" altLang="en-US" sz="1800" dirty="0" smtClean="0">
                <a:latin typeface="고도 M" panose="02000503000000020004" pitchFamily="2" charset="-127"/>
                <a:ea typeface="고도 M" panose="02000503000000020004" pitchFamily="2" charset="-127"/>
              </a:rPr>
              <a:t>진학 가산분야</a:t>
            </a:r>
            <a:r>
              <a:rPr lang="en-US" altLang="ko-KR" sz="1800" dirty="0" smtClean="0">
                <a:latin typeface="고도 M" panose="02000503000000020004" pitchFamily="2" charset="-127"/>
                <a:ea typeface="고도 M" panose="02000503000000020004" pitchFamily="2" charset="-127"/>
              </a:rPr>
              <a:t>: </a:t>
            </a:r>
            <a:r>
              <a:rPr lang="ko-KR" altLang="en-US" sz="1800" dirty="0" err="1" smtClean="0">
                <a:latin typeface="고도 M" panose="02000503000000020004" pitchFamily="2" charset="-127"/>
                <a:ea typeface="고도 M" panose="02000503000000020004" pitchFamily="2" charset="-127"/>
              </a:rPr>
              <a:t>사회복지과</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심리학과</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보건행정과</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의료관련학과</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정책과</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교육학과</a:t>
            </a:r>
            <a:r>
              <a:rPr lang="en-US" altLang="ko-KR" sz="1800" dirty="0" smtClean="0">
                <a:latin typeface="고도 M" panose="02000503000000020004" pitchFamily="2" charset="-127"/>
                <a:ea typeface="고도 M" panose="02000503000000020004" pitchFamily="2" charset="-127"/>
              </a:rPr>
              <a:t>, </a:t>
            </a:r>
            <a:r>
              <a:rPr lang="ko-KR" altLang="en-US" sz="1800" dirty="0" smtClean="0">
                <a:latin typeface="고도 M" panose="02000503000000020004" pitchFamily="2" charset="-127"/>
                <a:ea typeface="고도 M" panose="02000503000000020004" pitchFamily="2" charset="-127"/>
              </a:rPr>
              <a:t>서비스학과</a:t>
            </a:r>
            <a:endParaRPr lang="en-US" altLang="ko-KR" sz="1800" dirty="0">
              <a:latin typeface="고도 M" panose="02000503000000020004" pitchFamily="2" charset="-127"/>
              <a:ea typeface="고도 M" panose="02000503000000020004" pitchFamily="2" charset="-127"/>
            </a:endParaRPr>
          </a:p>
          <a:p>
            <a:pPr algn="just"/>
            <a:endParaRPr lang="ko-KR" altLang="en-US" sz="1500" dirty="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2" cstate="print">
            <a:extLst>
              <a:ext uri="{28A0092B-C50C-407E-A947-70E740481C1C}">
                <a14:useLocalDpi xmlns:a14="http://schemas.microsoft.com/office/drawing/2010/main" val="0"/>
              </a:ext>
            </a:extLst>
          </a:blip>
          <a:srcRect r="79945"/>
          <a:stretch/>
        </p:blipFill>
        <p:spPr>
          <a:xfrm>
            <a:off x="-30341" y="0"/>
            <a:ext cx="6153433" cy="2532348"/>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82377" y="5916"/>
            <a:ext cx="12935095" cy="2532348"/>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ko-KR" altLang="en-US"/>
          </a:p>
        </p:txBody>
      </p:sp>
      <p:sp>
        <p:nvSpPr>
          <p:cNvPr id="14" name="TextBox 13"/>
          <p:cNvSpPr txBox="1"/>
          <p:nvPr/>
        </p:nvSpPr>
        <p:spPr>
          <a:xfrm>
            <a:off x="83298" y="717745"/>
            <a:ext cx="7930481" cy="1963166"/>
          </a:xfrm>
          <a:prstGeom prst="rect">
            <a:avLst/>
          </a:prstGeom>
          <a:noFill/>
        </p:spPr>
        <p:txBody>
          <a:bodyPr wrap="square" lIns="128016" tIns="64008" rIns="128016" bIns="64008"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39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3900" dirty="0" smtClean="0">
              <a:solidFill>
                <a:schemeClr val="bg1"/>
              </a:solidFill>
              <a:latin typeface="고도 M" panose="02000503000000020004" pitchFamily="2" charset="-127"/>
              <a:ea typeface="고도 M" panose="02000503000000020004" pitchFamily="2" charset="-127"/>
            </a:endParaRPr>
          </a:p>
          <a:p>
            <a:r>
              <a:rPr lang="ko-KR" altLang="en-US" sz="2000" dirty="0" smtClean="0">
                <a:latin typeface="고도 M" panose="02000503000000020004" pitchFamily="2" charset="-127"/>
                <a:ea typeface="고도 M" panose="02000503000000020004" pitchFamily="2" charset="-127"/>
              </a:rPr>
              <a:t>병원전문인력양성</a:t>
            </a:r>
            <a:r>
              <a:rPr lang="en-US" altLang="ko-KR" sz="2000" dirty="0">
                <a:latin typeface="고도 M" panose="02000503000000020004" pitchFamily="2" charset="-127"/>
                <a:ea typeface="고도 M" panose="02000503000000020004" pitchFamily="2" charset="-127"/>
              </a:rPr>
              <a:t>,</a:t>
            </a:r>
            <a:r>
              <a:rPr lang="ko-KR" altLang="en-US" sz="2000" dirty="0">
                <a:latin typeface="고도 M" panose="02000503000000020004" pitchFamily="2" charset="-127"/>
                <a:ea typeface="고도 M" panose="02000503000000020004" pitchFamily="2" charset="-127"/>
              </a:rPr>
              <a:t>병원전문자격과정</a:t>
            </a:r>
            <a:r>
              <a:rPr lang="en-US" altLang="ko-KR" sz="2000" dirty="0" smtClean="0">
                <a:latin typeface="고도 M" panose="02000503000000020004" pitchFamily="2" charset="-127"/>
                <a:ea typeface="고도 M" panose="02000503000000020004" pitchFamily="2" charset="-127"/>
              </a:rPr>
              <a:t>,</a:t>
            </a:r>
            <a:r>
              <a:rPr lang="ko-KR" altLang="en-US" sz="2000" dirty="0" smtClean="0">
                <a:latin typeface="고도 M" panose="02000503000000020004" pitchFamily="2" charset="-127"/>
                <a:ea typeface="고도 M" panose="02000503000000020004" pitchFamily="2" charset="-127"/>
              </a:rPr>
              <a:t>병원컨설팅</a:t>
            </a:r>
            <a:endParaRPr lang="ko-KR" altLang="en-US" sz="2000" dirty="0">
              <a:latin typeface="고도 M" panose="02000503000000020004" pitchFamily="2" charset="-127"/>
              <a:ea typeface="고도 M" panose="02000503000000020004" pitchFamily="2" charset="-127"/>
            </a:endParaRPr>
          </a:p>
          <a:p>
            <a:endParaRPr lang="en-US" altLang="ko-KR" sz="3900" dirty="0" smtClean="0">
              <a:solidFill>
                <a:schemeClr val="bg1"/>
              </a:solidFill>
              <a:latin typeface="고도 M" panose="02000503000000020004" pitchFamily="2" charset="-127"/>
              <a:ea typeface="고도 M" panose="02000503000000020004" pitchFamily="2" charset="-127"/>
            </a:endParaRPr>
          </a:p>
        </p:txBody>
      </p:sp>
      <p:pic>
        <p:nvPicPr>
          <p:cNvPr id="21" name="그림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5351" y="6237160"/>
            <a:ext cx="4032446" cy="2996514"/>
          </a:xfrm>
          <a:prstGeom prst="rect">
            <a:avLst/>
          </a:prstGeom>
          <a:ln>
            <a:noFill/>
          </a:ln>
          <a:effectLst>
            <a:softEdge rad="112500"/>
          </a:effectLst>
        </p:spPr>
      </p:pic>
    </p:spTree>
    <p:extLst>
      <p:ext uri="{BB962C8B-B14F-4D97-AF65-F5344CB8AC3E}">
        <p14:creationId xmlns:p14="http://schemas.microsoft.com/office/powerpoint/2010/main" val="40859916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385124100"/>
              </p:ext>
            </p:extLst>
          </p:nvPr>
        </p:nvGraphicFramePr>
        <p:xfrm>
          <a:off x="620958" y="3212824"/>
          <a:ext cx="11581535" cy="5826219"/>
        </p:xfrm>
        <a:graphic>
          <a:graphicData uri="http://schemas.openxmlformats.org/drawingml/2006/table">
            <a:tbl>
              <a:tblPr firstRow="1" bandRow="1">
                <a:tableStyleId>{5C22544A-7EE6-4342-B048-85BDC9FD1C3A}</a:tableStyleId>
              </a:tblPr>
              <a:tblGrid>
                <a:gridCol w="3097387">
                  <a:extLst>
                    <a:ext uri="{9D8B030D-6E8A-4147-A177-3AD203B41FA5}">
                      <a16:colId xmlns:a16="http://schemas.microsoft.com/office/drawing/2014/main" val="20000"/>
                    </a:ext>
                  </a:extLst>
                </a:gridCol>
                <a:gridCol w="7137458">
                  <a:extLst>
                    <a:ext uri="{9D8B030D-6E8A-4147-A177-3AD203B41FA5}">
                      <a16:colId xmlns:a16="http://schemas.microsoft.com/office/drawing/2014/main" val="20001"/>
                    </a:ext>
                  </a:extLst>
                </a:gridCol>
                <a:gridCol w="1346690">
                  <a:extLst>
                    <a:ext uri="{9D8B030D-6E8A-4147-A177-3AD203B41FA5}">
                      <a16:colId xmlns:a16="http://schemas.microsoft.com/office/drawing/2014/main" val="20002"/>
                    </a:ext>
                  </a:extLst>
                </a:gridCol>
              </a:tblGrid>
              <a:tr h="403067">
                <a:tc>
                  <a:txBody>
                    <a:bodyPr/>
                    <a:lstStyle/>
                    <a:p>
                      <a:pPr latinLnBrk="1"/>
                      <a:r>
                        <a:rPr lang="en-US" altLang="ko-KR" sz="1500" dirty="0" smtClean="0">
                          <a:latin typeface="고도 M" panose="02000503000000020004" pitchFamily="2" charset="-127"/>
                          <a:ea typeface="고도 M" panose="02000503000000020004" pitchFamily="2" charset="-127"/>
                        </a:rPr>
                        <a:t>Module</a:t>
                      </a:r>
                      <a:endParaRPr lang="ko-KR" altLang="en-US" sz="1500" dirty="0">
                        <a:latin typeface="고도 M" panose="02000503000000020004" pitchFamily="2" charset="-127"/>
                        <a:ea typeface="고도 M" panose="02000503000000020004" pitchFamily="2" charset="-127"/>
                      </a:endParaRPr>
                    </a:p>
                  </a:txBody>
                  <a:tcPr marL="170688" marR="170688" marT="48006" marB="48006"/>
                </a:tc>
                <a:tc>
                  <a:txBody>
                    <a:bodyPr/>
                    <a:lstStyle/>
                    <a:p>
                      <a:pPr latinLnBrk="1"/>
                      <a:r>
                        <a:rPr lang="en-US" altLang="ko-KR" sz="1500" dirty="0" smtClean="0">
                          <a:latin typeface="고도 M" panose="02000503000000020004" pitchFamily="2" charset="-127"/>
                          <a:ea typeface="고도 M" panose="02000503000000020004" pitchFamily="2" charset="-127"/>
                        </a:rPr>
                        <a:t>Subject</a:t>
                      </a:r>
                      <a:endParaRPr lang="ko-KR" altLang="en-US" sz="1500" dirty="0">
                        <a:latin typeface="고도 M" panose="02000503000000020004" pitchFamily="2" charset="-127"/>
                        <a:ea typeface="고도 M" panose="02000503000000020004" pitchFamily="2" charset="-127"/>
                      </a:endParaRPr>
                    </a:p>
                  </a:txBody>
                  <a:tcPr marL="170688" marR="170688" marT="48006" marB="48006"/>
                </a:tc>
                <a:tc>
                  <a:txBody>
                    <a:bodyPr/>
                    <a:lstStyle/>
                    <a:p>
                      <a:pPr latinLnBrk="1"/>
                      <a:r>
                        <a:rPr lang="en-US" altLang="ko-KR" sz="1500" dirty="0" smtClean="0">
                          <a:latin typeface="고도 M" panose="02000503000000020004" pitchFamily="2" charset="-127"/>
                          <a:ea typeface="고도 M" panose="02000503000000020004" pitchFamily="2" charset="-127"/>
                        </a:rPr>
                        <a:t>Order</a:t>
                      </a:r>
                      <a:endParaRPr lang="ko-KR" altLang="en-US" sz="1500" dirty="0">
                        <a:latin typeface="고도 M" panose="02000503000000020004" pitchFamily="2" charset="-127"/>
                        <a:ea typeface="고도 M" panose="02000503000000020004" pitchFamily="2" charset="-127"/>
                      </a:endParaRPr>
                    </a:p>
                  </a:txBody>
                  <a:tcPr marL="170688" marR="170688" marT="48006" marB="48006"/>
                </a:tc>
                <a:extLst>
                  <a:ext uri="{0D108BD9-81ED-4DB2-BD59-A6C34878D82A}">
                    <a16:rowId xmlns:a16="http://schemas.microsoft.com/office/drawing/2014/main" val="10000"/>
                  </a:ext>
                </a:extLst>
              </a:tr>
              <a:tr h="1440180">
                <a:tc>
                  <a:txBody>
                    <a:bodyPr/>
                    <a:lstStyle/>
                    <a:p>
                      <a:pPr latinLnBrk="1"/>
                      <a:r>
                        <a:rPr lang="ko-KR" altLang="en-US" sz="1500" dirty="0" smtClean="0">
                          <a:latin typeface="고도 M" panose="02000503000000020004" pitchFamily="2" charset="-127"/>
                          <a:ea typeface="고도 M" panose="02000503000000020004" pitchFamily="2" charset="-127"/>
                        </a:rPr>
                        <a:t>노인학</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노인과 노화</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심리차원의 노화 이론</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인생주기의 발달이론</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노인들의 주요 문제들</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노인의 신체적 변화</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다문화 가족을 위한 복지대책</a:t>
                      </a:r>
                      <a:endParaRPr lang="en-US" altLang="ko-KR" sz="15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7hr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1"/>
                  </a:ext>
                </a:extLst>
              </a:tr>
              <a:tr h="1216152">
                <a:tc>
                  <a:txBody>
                    <a:bodyPr/>
                    <a:lstStyle/>
                    <a:p>
                      <a:pPr latinLnBrk="1"/>
                      <a:r>
                        <a:rPr lang="ko-KR" altLang="en-US" sz="1500" dirty="0" smtClean="0">
                          <a:latin typeface="고도 M" panose="02000503000000020004" pitchFamily="2" charset="-127"/>
                          <a:ea typeface="고도 M" panose="02000503000000020004" pitchFamily="2" charset="-127"/>
                        </a:rPr>
                        <a:t>노인 우울증</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노인의 인지적 변화</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노인의 사회적 변화</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노인의 성격적 변화</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 상담의 정의와 특성</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 상담 영역</a:t>
                      </a:r>
                      <a:endParaRPr lang="en-US" altLang="ko-KR" sz="15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7hr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2"/>
                  </a:ext>
                </a:extLst>
              </a:tr>
              <a:tr h="992124">
                <a:tc>
                  <a:txBody>
                    <a:bodyPr/>
                    <a:lstStyle/>
                    <a:p>
                      <a:pPr latinLnBrk="1"/>
                      <a:r>
                        <a:rPr lang="ko-KR" altLang="en-US" sz="1500" dirty="0" smtClean="0">
                          <a:latin typeface="고도 M" panose="02000503000000020004" pitchFamily="2" charset="-127"/>
                          <a:ea typeface="고도 M" panose="02000503000000020004" pitchFamily="2" charset="-127"/>
                        </a:rPr>
                        <a:t>노인 상담 기법</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우리나라 노인 인구와 그 특성</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 상담자의 역할</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 상담과정과 기법</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 상담 유형</a:t>
                      </a:r>
                      <a:endParaRPr lang="en-US" altLang="ko-KR" sz="15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7hr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3"/>
                  </a:ext>
                </a:extLst>
              </a:tr>
              <a:tr h="695704">
                <a:tc>
                  <a:txBody>
                    <a:bodyPr/>
                    <a:lstStyle/>
                    <a:p>
                      <a:pPr latinLnBrk="1"/>
                      <a:r>
                        <a:rPr lang="ko-KR" altLang="en-US" sz="1500" dirty="0" smtClean="0">
                          <a:latin typeface="고도 M" panose="02000503000000020004" pitchFamily="2" charset="-127"/>
                          <a:ea typeface="고도 M" panose="02000503000000020004" pitchFamily="2" charset="-127"/>
                        </a:rPr>
                        <a:t>노인의 신체 변화</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노인의 신체적 특성과 상담</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7hr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4"/>
                  </a:ext>
                </a:extLst>
              </a:tr>
              <a:tr h="992124">
                <a:tc>
                  <a:txBody>
                    <a:bodyPr/>
                    <a:lstStyle/>
                    <a:p>
                      <a:pPr latinLnBrk="1"/>
                      <a:r>
                        <a:rPr lang="ko-KR" altLang="en-US" sz="1500" dirty="0" smtClean="0">
                          <a:latin typeface="고도 M" panose="02000503000000020004" pitchFamily="2" charset="-127"/>
                          <a:ea typeface="고도 M" panose="02000503000000020004" pitchFamily="2" charset="-127"/>
                        </a:rPr>
                        <a:t>노인의 심리 변화</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노인의 심리적 특성과 상담</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노년기 심리적 위축감에 대한 상담 접근</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노인의 성격적 특성과 상담</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노년기 성격적응과 상담</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7hr</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5"/>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4132736593"/>
              </p:ext>
            </p:extLst>
          </p:nvPr>
        </p:nvGraphicFramePr>
        <p:xfrm>
          <a:off x="620959" y="1322614"/>
          <a:ext cx="11581534" cy="1588178"/>
        </p:xfrm>
        <a:graphic>
          <a:graphicData uri="http://schemas.openxmlformats.org/drawingml/2006/table">
            <a:tbl>
              <a:tblPr firstRow="1" bandRow="1">
                <a:tableStyleId>{2D5ABB26-0587-4C30-8999-92F81FD0307C}</a:tableStyleId>
              </a:tblPr>
              <a:tblGrid>
                <a:gridCol w="3097388">
                  <a:extLst>
                    <a:ext uri="{9D8B030D-6E8A-4147-A177-3AD203B41FA5}">
                      <a16:colId xmlns:a16="http://schemas.microsoft.com/office/drawing/2014/main" val="20000"/>
                    </a:ext>
                  </a:extLst>
                </a:gridCol>
                <a:gridCol w="8484146">
                  <a:extLst>
                    <a:ext uri="{9D8B030D-6E8A-4147-A177-3AD203B41FA5}">
                      <a16:colId xmlns:a16="http://schemas.microsoft.com/office/drawing/2014/main" val="20001"/>
                    </a:ext>
                  </a:extLst>
                </a:gridCol>
              </a:tblGrid>
              <a:tr h="699686">
                <a:tc>
                  <a:txBody>
                    <a:bodyPr/>
                    <a:lstStyle/>
                    <a:p>
                      <a:pPr algn="ctr" latinLnBrk="1"/>
                      <a:r>
                        <a:rPr lang="ko-KR" altLang="en-US" sz="1500" dirty="0" smtClean="0">
                          <a:latin typeface="고도 M" panose="02000503000000020004" pitchFamily="2" charset="-127"/>
                          <a:ea typeface="고도 M" panose="02000503000000020004" pitchFamily="2" charset="-127"/>
                        </a:rPr>
                        <a:t>교육대상</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300" dirty="0" smtClean="0">
                          <a:latin typeface="고도 M" panose="02000503000000020004" pitchFamily="2" charset="-127"/>
                          <a:ea typeface="고도 M" panose="02000503000000020004" pitchFamily="2" charset="-127"/>
                        </a:rPr>
                        <a:t>학생</a:t>
                      </a:r>
                      <a:r>
                        <a:rPr lang="en-US" altLang="ko-KR" sz="1300" dirty="0" smtClean="0">
                          <a:latin typeface="고도 M" panose="02000503000000020004" pitchFamily="2" charset="-127"/>
                          <a:ea typeface="고도 M" panose="02000503000000020004" pitchFamily="2" charset="-127"/>
                        </a:rPr>
                        <a:t>/</a:t>
                      </a:r>
                      <a:r>
                        <a:rPr lang="ko-KR" altLang="en-US" sz="1300" dirty="0" smtClean="0">
                          <a:latin typeface="고도 M" panose="02000503000000020004" pitchFamily="2" charset="-127"/>
                          <a:ea typeface="고도 M" panose="02000503000000020004" pitchFamily="2" charset="-127"/>
                        </a:rPr>
                        <a:t>일반인</a:t>
                      </a:r>
                      <a:r>
                        <a:rPr lang="en-US" altLang="ko-KR" sz="1300" dirty="0" smtClean="0">
                          <a:latin typeface="고도 M" panose="02000503000000020004" pitchFamily="2" charset="-127"/>
                          <a:ea typeface="고도 M" panose="02000503000000020004" pitchFamily="2" charset="-127"/>
                        </a:rPr>
                        <a:t>/</a:t>
                      </a:r>
                      <a:r>
                        <a:rPr lang="ko-KR" altLang="en-US" sz="1300" dirty="0" smtClean="0">
                          <a:latin typeface="고도 M" panose="02000503000000020004" pitchFamily="2" charset="-127"/>
                          <a:ea typeface="고도 M" panose="02000503000000020004" pitchFamily="2" charset="-127"/>
                        </a:rPr>
                        <a:t>병원관계자</a:t>
                      </a:r>
                      <a:r>
                        <a:rPr lang="en-US" altLang="ko-KR" sz="1300" dirty="0" smtClean="0">
                          <a:latin typeface="고도 M" panose="02000503000000020004" pitchFamily="2" charset="-127"/>
                          <a:ea typeface="고도 M" panose="02000503000000020004" pitchFamily="2" charset="-127"/>
                        </a:rPr>
                        <a:t>/</a:t>
                      </a:r>
                      <a:r>
                        <a:rPr lang="ko-KR" altLang="en-US" sz="1300" dirty="0" smtClean="0">
                          <a:latin typeface="고도 M" panose="02000503000000020004" pitchFamily="2" charset="-127"/>
                          <a:ea typeface="고도 M" panose="02000503000000020004" pitchFamily="2" charset="-127"/>
                        </a:rPr>
                        <a:t>관련학과 졸업생 및 재학생</a:t>
                      </a:r>
                      <a:r>
                        <a:rPr lang="en-US" altLang="ko-KR" sz="1300" dirty="0" smtClean="0">
                          <a:latin typeface="고도 M" panose="02000503000000020004" pitchFamily="2" charset="-127"/>
                          <a:ea typeface="고도 M" panose="02000503000000020004" pitchFamily="2" charset="-127"/>
                        </a:rPr>
                        <a:t>/ </a:t>
                      </a:r>
                    </a:p>
                    <a:p>
                      <a:pPr latinLnBrk="1"/>
                      <a:r>
                        <a:rPr lang="ko-KR" altLang="en-US" sz="1300" dirty="0" smtClean="0">
                          <a:latin typeface="고도 M" panose="02000503000000020004" pitchFamily="2" charset="-127"/>
                          <a:ea typeface="고도 M" panose="02000503000000020004" pitchFamily="2" charset="-127"/>
                        </a:rPr>
                        <a:t>비 전공자이며 복지계열 취업희망자</a:t>
                      </a:r>
                      <a:endParaRPr lang="ko-KR" altLang="en-US" sz="1300" dirty="0">
                        <a:latin typeface="고도 M" panose="02000503000000020004" pitchFamily="2" charset="-127"/>
                        <a:ea typeface="고도 M" panose="02000503000000020004" pitchFamily="2" charset="-127"/>
                      </a:endParaRPr>
                    </a:p>
                  </a:txBody>
                  <a:tcPr marL="170688" marR="170688" marT="48006" marB="48006"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864108">
                <a:tc>
                  <a:txBody>
                    <a:bodyPr/>
                    <a:lstStyle/>
                    <a:p>
                      <a:pPr algn="ctr" latinLnBrk="1"/>
                      <a:r>
                        <a:rPr lang="ko-KR" altLang="en-US" sz="1500" dirty="0" smtClean="0">
                          <a:latin typeface="고도 M" panose="02000503000000020004" pitchFamily="2" charset="-127"/>
                          <a:ea typeface="고도 M" panose="02000503000000020004" pitchFamily="2" charset="-127"/>
                        </a:rPr>
                        <a:t>교육특징</a:t>
                      </a:r>
                      <a:endParaRPr lang="ko-KR" altLang="en-US" sz="1500" dirty="0">
                        <a:latin typeface="고도 M" panose="02000503000000020004" pitchFamily="2" charset="-127"/>
                        <a:ea typeface="고도 M" panose="02000503000000020004" pitchFamily="2" charset="-127"/>
                      </a:endParaRPr>
                    </a:p>
                  </a:txBody>
                  <a:tcPr marL="170688" marR="170688"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300" dirty="0" smtClean="0">
                          <a:latin typeface="고도 M" panose="02000503000000020004" pitchFamily="2" charset="-127"/>
                          <a:ea typeface="고도 M" panose="02000503000000020004" pitchFamily="2" charset="-127"/>
                        </a:rPr>
                        <a:t>고령화 사회에 필요한 필수 이론을 배운다</a:t>
                      </a:r>
                      <a:endParaRPr lang="en-US" altLang="ko-KR" sz="13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300" dirty="0" smtClean="0">
                          <a:latin typeface="고도 M" panose="02000503000000020004" pitchFamily="2" charset="-127"/>
                          <a:ea typeface="고도 M" panose="02000503000000020004" pitchFamily="2" charset="-127"/>
                        </a:rPr>
                        <a:t>다양한 복지 및 서비스기관에  취업이 용이하다</a:t>
                      </a:r>
                      <a:endParaRPr lang="en-US" altLang="ko-KR" sz="13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300" dirty="0" smtClean="0">
                          <a:latin typeface="고도 M" panose="02000503000000020004" pitchFamily="2" charset="-127"/>
                          <a:ea typeface="고도 M" panose="02000503000000020004" pitchFamily="2" charset="-127"/>
                        </a:rPr>
                        <a:t>병원 및 심리학 관련 진학에 도움이 된다</a:t>
                      </a:r>
                      <a:endParaRPr lang="en-US" altLang="ko-KR" sz="13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endParaRPr lang="ko-KR" altLang="en-US" sz="1300" dirty="0">
                        <a:latin typeface="고도 M" panose="02000503000000020004" pitchFamily="2" charset="-127"/>
                        <a:ea typeface="고도 M" panose="02000503000000020004" pitchFamily="2" charset="-127"/>
                      </a:endParaRPr>
                    </a:p>
                  </a:txBody>
                  <a:tcPr marL="170688" marR="170688" marT="48006" marB="48006">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620958" y="566530"/>
            <a:ext cx="7661651" cy="652486"/>
          </a:xfrm>
          <a:prstGeom prst="rect">
            <a:avLst/>
          </a:prstGeom>
          <a:noFill/>
        </p:spPr>
        <p:txBody>
          <a:bodyPr wrap="square" lIns="128016" tIns="64008" rIns="128016" bIns="64008" rtlCol="0">
            <a:spAutoFit/>
          </a:bodyPr>
          <a:lstStyle/>
          <a:p>
            <a:r>
              <a:rPr lang="ko-KR" altLang="en-US" sz="3400" dirty="0" err="1" smtClean="0">
                <a:latin typeface="고도 B" panose="02000503000000020004" pitchFamily="2" charset="-127"/>
                <a:ea typeface="고도 B" panose="02000503000000020004" pitchFamily="2" charset="-127"/>
              </a:rPr>
              <a:t>노인심리상담사</a:t>
            </a:r>
            <a:r>
              <a:rPr lang="ko-KR" altLang="en-US" sz="3400" dirty="0" smtClean="0">
                <a:latin typeface="고도 B" panose="02000503000000020004" pitchFamily="2" charset="-127"/>
                <a:ea typeface="고도 B" panose="02000503000000020004" pitchFamily="2" charset="-127"/>
              </a:rPr>
              <a:t> 교육정보</a:t>
            </a:r>
            <a:endParaRPr lang="ko-KR" altLang="en-US" sz="3400"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408405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cstate="print">
            <a:extLst>
              <a:ext uri="{28A0092B-C50C-407E-A947-70E740481C1C}">
                <a14:useLocalDpi xmlns:a14="http://schemas.microsoft.com/office/drawing/2010/main" val="0"/>
              </a:ext>
            </a:extLst>
          </a:blip>
          <a:srcRect l="12247"/>
          <a:stretch/>
        </p:blipFill>
        <p:spPr>
          <a:xfrm>
            <a:off x="6123093" y="0"/>
            <a:ext cx="6678506" cy="2532348"/>
          </a:xfrm>
          <a:prstGeom prst="rect">
            <a:avLst/>
          </a:prstGeom>
        </p:spPr>
      </p:pic>
      <p:cxnSp>
        <p:nvCxnSpPr>
          <p:cNvPr id="7" name="직선 연결선 6"/>
          <p:cNvCxnSpPr/>
          <p:nvPr/>
        </p:nvCxnSpPr>
        <p:spPr>
          <a:xfrm>
            <a:off x="-30341" y="4249467"/>
            <a:ext cx="128319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20776" y="5934726"/>
            <a:ext cx="12831941"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3712502" y="2467813"/>
            <a:ext cx="8423949" cy="2077480"/>
          </a:xfrm>
          <a:prstGeom prst="rect">
            <a:avLst/>
          </a:prstGeom>
          <a:noFill/>
        </p:spPr>
        <p:txBody>
          <a:bodyPr wrap="square" lIns="91428" tIns="45714" rIns="91428" bIns="45714" rtlCol="0">
            <a:spAutoFit/>
          </a:bodyPr>
          <a:lstStyle/>
          <a:p>
            <a:pPr algn="just">
              <a:lnSpc>
                <a:spcPct val="150000"/>
              </a:lnSpc>
            </a:pPr>
            <a:r>
              <a:rPr lang="ko-KR" altLang="en-US" sz="2200" b="1" dirty="0" smtClean="0">
                <a:latin typeface="고도 M" panose="02000503000000020004" pitchFamily="2" charset="-127"/>
                <a:ea typeface="고도 M" panose="02000503000000020004" pitchFamily="2" charset="-127"/>
              </a:rPr>
              <a:t>서비스매니저란</a:t>
            </a:r>
            <a:r>
              <a:rPr lang="en-US" altLang="ko-KR" sz="2200" b="1" dirty="0" smtClean="0">
                <a:latin typeface="고도 M" panose="02000503000000020004" pitchFamily="2" charset="-127"/>
                <a:ea typeface="고도 M" panose="02000503000000020004" pitchFamily="2" charset="-127"/>
              </a:rPr>
              <a:t>?</a:t>
            </a:r>
          </a:p>
          <a:p>
            <a:pPr algn="just">
              <a:lnSpc>
                <a:spcPct val="150000"/>
              </a:lnSpc>
            </a:pPr>
            <a:endParaRPr lang="en-US" altLang="ko-KR" sz="1500" dirty="0" smtClean="0">
              <a:latin typeface="고도 M" panose="02000503000000020004" pitchFamily="2" charset="-127"/>
              <a:ea typeface="고도 M" panose="02000503000000020004" pitchFamily="2" charset="-127"/>
            </a:endParaRPr>
          </a:p>
          <a:p>
            <a:pPr algn="just"/>
            <a:r>
              <a:rPr lang="ko-KR" altLang="en-US" sz="1700" dirty="0" smtClean="0">
                <a:latin typeface="고도 M" panose="02000503000000020004" pitchFamily="2" charset="-127"/>
                <a:ea typeface="고도 M" panose="02000503000000020004" pitchFamily="2" charset="-127"/>
              </a:rPr>
              <a:t>제공 되는 서비스를 파악하고 직원들을 교육하며</a:t>
            </a:r>
            <a:r>
              <a:rPr lang="en-US" altLang="ko-KR" sz="1700" dirty="0" smtClean="0">
                <a:latin typeface="고도 M" panose="02000503000000020004" pitchFamily="2" charset="-127"/>
                <a:ea typeface="고도 M" panose="02000503000000020004" pitchFamily="2" charset="-127"/>
              </a:rPr>
              <a:t>, </a:t>
            </a:r>
            <a:r>
              <a:rPr lang="ko-KR" altLang="en-US" sz="1700" dirty="0" err="1" smtClean="0">
                <a:latin typeface="고도 M" panose="02000503000000020004" pitchFamily="2" charset="-127"/>
                <a:ea typeface="고도 M" panose="02000503000000020004" pitchFamily="2" charset="-127"/>
              </a:rPr>
              <a:t>고객이탈점을</a:t>
            </a:r>
            <a:r>
              <a:rPr lang="ko-KR" altLang="en-US" sz="1700" dirty="0" smtClean="0">
                <a:latin typeface="고도 M" panose="02000503000000020004" pitchFamily="2" charset="-127"/>
                <a:ea typeface="고도 M" panose="02000503000000020004" pitchFamily="2" charset="-127"/>
              </a:rPr>
              <a:t> 찾아 불만고객 </a:t>
            </a:r>
            <a:r>
              <a:rPr lang="ko-KR" altLang="en-US" sz="1700" dirty="0" err="1" smtClean="0">
                <a:latin typeface="고도 M" panose="02000503000000020004" pitchFamily="2" charset="-127"/>
                <a:ea typeface="고도 M" panose="02000503000000020004" pitchFamily="2" charset="-127"/>
              </a:rPr>
              <a:t>에방을</a:t>
            </a:r>
            <a:r>
              <a:rPr lang="ko-KR" altLang="en-US" sz="1700" dirty="0" smtClean="0">
                <a:latin typeface="고도 M" panose="02000503000000020004" pitchFamily="2" charset="-127"/>
                <a:ea typeface="고도 M" panose="02000503000000020004" pitchFamily="2" charset="-127"/>
              </a:rPr>
              <a:t> 하고 서비스의 질을 전반적으로 향상시키는 총괄 관리자이다</a:t>
            </a:r>
            <a:r>
              <a:rPr lang="en-US" altLang="ko-KR" sz="1700" dirty="0" smtClean="0">
                <a:latin typeface="고도 M" panose="02000503000000020004" pitchFamily="2" charset="-127"/>
                <a:ea typeface="고도 M" panose="02000503000000020004" pitchFamily="2" charset="-127"/>
              </a:rPr>
              <a:t>. </a:t>
            </a:r>
            <a:r>
              <a:rPr lang="ko-KR" altLang="en-US" sz="1700" dirty="0">
                <a:latin typeface="고도 M" panose="02000503000000020004" pitchFamily="2" charset="-127"/>
                <a:ea typeface="고도 M" panose="02000503000000020004" pitchFamily="2" charset="-127"/>
              </a:rPr>
              <a:t>외부고객의 필요성을 파악하여 고객감동을 이끌어내는 서비스 </a:t>
            </a:r>
            <a:r>
              <a:rPr lang="ko-KR" altLang="en-US" sz="1700" dirty="0" smtClean="0">
                <a:latin typeface="고도 M" panose="02000503000000020004" pitchFamily="2" charset="-127"/>
                <a:ea typeface="고도 M" panose="02000503000000020004" pitchFamily="2" charset="-127"/>
              </a:rPr>
              <a:t>전문가를 말한다</a:t>
            </a:r>
            <a:r>
              <a:rPr lang="en-US" altLang="ko-KR" sz="1700" dirty="0" smtClean="0">
                <a:latin typeface="고도 M" panose="02000503000000020004" pitchFamily="2" charset="-127"/>
                <a:ea typeface="고도 M" panose="02000503000000020004" pitchFamily="2" charset="-127"/>
              </a:rPr>
              <a:t>. </a:t>
            </a:r>
            <a:endParaRPr lang="en-US" altLang="ko-KR" sz="1700" dirty="0">
              <a:latin typeface="고도 M" panose="02000503000000020004" pitchFamily="2" charset="-127"/>
              <a:ea typeface="고도 M" panose="02000503000000020004" pitchFamily="2" charset="-127"/>
            </a:endParaRPr>
          </a:p>
          <a:p>
            <a:pPr algn="just">
              <a:lnSpc>
                <a:spcPct val="150000"/>
              </a:lnSpc>
            </a:pPr>
            <a:endParaRPr lang="ko-KR" altLang="en-US" sz="1500" dirty="0">
              <a:latin typeface="고도 M" panose="02000503000000020004" pitchFamily="2" charset="-127"/>
              <a:ea typeface="고도 M" panose="02000503000000020004" pitchFamily="2" charset="-127"/>
            </a:endParaRPr>
          </a:p>
        </p:txBody>
      </p:sp>
      <p:sp>
        <p:nvSpPr>
          <p:cNvPr id="10" name="TextBox 9"/>
          <p:cNvSpPr txBox="1"/>
          <p:nvPr/>
        </p:nvSpPr>
        <p:spPr>
          <a:xfrm>
            <a:off x="217713" y="4402043"/>
            <a:ext cx="7603287" cy="1221873"/>
          </a:xfrm>
          <a:prstGeom prst="rect">
            <a:avLst/>
          </a:prstGeom>
          <a:noFill/>
        </p:spPr>
        <p:txBody>
          <a:bodyPr wrap="square" lIns="128016" tIns="64008" rIns="128016" bIns="64008" rtlCol="0">
            <a:spAutoFit/>
          </a:bodyPr>
          <a:lstStyle/>
          <a:p>
            <a:pPr algn="just"/>
            <a:r>
              <a:rPr lang="ko-KR" altLang="en-US" sz="2200" b="1" dirty="0" smtClean="0">
                <a:latin typeface="고도 M" panose="02000503000000020004" pitchFamily="2" charset="-127"/>
                <a:ea typeface="고도 M" panose="02000503000000020004" pitchFamily="2" charset="-127"/>
              </a:rPr>
              <a:t>서비스매니저 역할</a:t>
            </a:r>
            <a:endParaRPr lang="en-US" altLang="ko-KR" sz="2200" b="1" dirty="0" smtClean="0">
              <a:latin typeface="고도 M" panose="02000503000000020004" pitchFamily="2" charset="-127"/>
              <a:ea typeface="고도 M" panose="02000503000000020004" pitchFamily="2" charset="-127"/>
            </a:endParaRPr>
          </a:p>
          <a:p>
            <a:pPr algn="just"/>
            <a:endParaRPr lang="en-US" altLang="ko-KR" sz="1500" dirty="0" smtClean="0">
              <a:latin typeface="고도 M" panose="02000503000000020004" pitchFamily="2" charset="-127"/>
              <a:ea typeface="고도 M" panose="02000503000000020004" pitchFamily="2" charset="-127"/>
            </a:endParaRPr>
          </a:p>
          <a:p>
            <a:pPr algn="just"/>
            <a:r>
              <a:rPr lang="ko-KR" altLang="en-US" sz="1700" dirty="0" smtClean="0">
                <a:latin typeface="고도 M" panose="02000503000000020004" pitchFamily="2" charset="-127"/>
                <a:ea typeface="고도 M" panose="02000503000000020004" pitchFamily="2" charset="-127"/>
              </a:rPr>
              <a:t>각 기업의 서비스의 특성을 파악하고 제공되는 서비스의 질을 높인다</a:t>
            </a:r>
            <a:r>
              <a:rPr lang="en-US" altLang="ko-KR" sz="1700" dirty="0" smtClean="0">
                <a:latin typeface="고도 M" panose="02000503000000020004" pitchFamily="2" charset="-127"/>
                <a:ea typeface="고도 M" panose="02000503000000020004" pitchFamily="2" charset="-127"/>
              </a:rPr>
              <a:t>..</a:t>
            </a:r>
            <a:r>
              <a:rPr lang="ko-KR" altLang="en-US" sz="1700" dirty="0" smtClean="0">
                <a:latin typeface="고도 M" panose="02000503000000020004" pitchFamily="2" charset="-127"/>
                <a:ea typeface="고도 M" panose="02000503000000020004" pitchFamily="2" charset="-127"/>
              </a:rPr>
              <a:t>고객의 불편사항을 파악하여 개선안을 수립한다</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서비스 활동의 전체 수행을 지휘</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감독한다</a:t>
            </a:r>
            <a:r>
              <a:rPr lang="en-US" altLang="ko-KR" sz="1700" dirty="0" smtClean="0">
                <a:latin typeface="고도 M" panose="02000503000000020004" pitchFamily="2" charset="-127"/>
                <a:ea typeface="고도 M" panose="02000503000000020004" pitchFamily="2" charset="-127"/>
              </a:rPr>
              <a:t>. </a:t>
            </a:r>
            <a:endParaRPr lang="ko-KR" altLang="en-US" sz="1700" dirty="0">
              <a:latin typeface="고도 M" panose="02000503000000020004" pitchFamily="2" charset="-127"/>
              <a:ea typeface="고도 M" panose="02000503000000020004" pitchFamily="2" charset="-127"/>
            </a:endParaRPr>
          </a:p>
        </p:txBody>
      </p:sp>
      <p:sp>
        <p:nvSpPr>
          <p:cNvPr id="11" name="TextBox 10"/>
          <p:cNvSpPr txBox="1"/>
          <p:nvPr/>
        </p:nvSpPr>
        <p:spPr>
          <a:xfrm>
            <a:off x="4052217" y="6161551"/>
            <a:ext cx="8397254" cy="3237809"/>
          </a:xfrm>
          <a:prstGeom prst="rect">
            <a:avLst/>
          </a:prstGeom>
          <a:noFill/>
        </p:spPr>
        <p:txBody>
          <a:bodyPr wrap="square" lIns="128016" tIns="64008" rIns="128016" bIns="64008" rtlCol="0">
            <a:spAutoFit/>
          </a:bodyPr>
          <a:lstStyle/>
          <a:p>
            <a:pPr algn="just"/>
            <a:r>
              <a:rPr lang="ko-KR" altLang="en-US" sz="2200" b="1" dirty="0" smtClean="0">
                <a:latin typeface="고도 M" panose="02000503000000020004" pitchFamily="2" charset="-127"/>
                <a:ea typeface="고도 M" panose="02000503000000020004" pitchFamily="2" charset="-127"/>
              </a:rPr>
              <a:t>서비스매니저의  전망</a:t>
            </a:r>
            <a:endParaRPr lang="en-US" altLang="ko-KR" sz="2200" b="1" dirty="0" smtClean="0">
              <a:latin typeface="고도 M" panose="02000503000000020004" pitchFamily="2" charset="-127"/>
              <a:ea typeface="고도 M" panose="02000503000000020004" pitchFamily="2" charset="-127"/>
            </a:endParaRPr>
          </a:p>
          <a:p>
            <a:pPr algn="just"/>
            <a:endParaRPr lang="en-US" altLang="ko-KR" sz="1500" dirty="0" smtClean="0">
              <a:latin typeface="고도 M" panose="02000503000000020004" pitchFamily="2" charset="-127"/>
              <a:ea typeface="고도 M" panose="02000503000000020004" pitchFamily="2" charset="-127"/>
            </a:endParaRPr>
          </a:p>
          <a:p>
            <a:pPr algn="just"/>
            <a:r>
              <a:rPr lang="ko-KR" altLang="en-US" sz="1500" dirty="0" smtClean="0">
                <a:latin typeface="고도 M" panose="02000503000000020004" pitchFamily="2" charset="-127"/>
                <a:ea typeface="고도 M" panose="02000503000000020004" pitchFamily="2" charset="-127"/>
              </a:rPr>
              <a:t>우리나라 서비스산업이 전체산업의 </a:t>
            </a:r>
            <a:r>
              <a:rPr lang="en-US" altLang="ko-KR" sz="1500" dirty="0" smtClean="0">
                <a:latin typeface="고도 M" panose="02000503000000020004" pitchFamily="2" charset="-127"/>
                <a:ea typeface="고도 M" panose="02000503000000020004" pitchFamily="2" charset="-127"/>
              </a:rPr>
              <a:t>85%</a:t>
            </a:r>
            <a:r>
              <a:rPr lang="ko-KR" altLang="en-US" sz="1500" dirty="0" smtClean="0">
                <a:latin typeface="고도 M" panose="02000503000000020004" pitchFamily="2" charset="-127"/>
                <a:ea typeface="고도 M" panose="02000503000000020004" pitchFamily="2" charset="-127"/>
              </a:rPr>
              <a:t>를 차지할 정도로 서비스 열풍이다</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많은 기업들이 치열한 경쟁에서 살아남기 위해 획기적인 서비스전략으로  시장을 압도하고 있다</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서비스의 기본 이론은 물론 훈련과 경험이 풍부한 인재를 요구하는 기업들이 많아지면서 서비스관련 교육도 늘고 있다</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시대가 발전하면서 편하고 빠른 서비스를 제공 받는 대도 불구하고 불만의 소리가 높아지는 서비스패러다임을 극복하기 위해 서비스를 분류하고 질을 높이는 기술이 필요하다</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서비스의 </a:t>
            </a:r>
            <a:r>
              <a:rPr lang="ko-KR" altLang="en-US" sz="1500" dirty="0" err="1" smtClean="0">
                <a:latin typeface="고도 M" panose="02000503000000020004" pitchFamily="2" charset="-127"/>
                <a:ea typeface="고도 M" panose="02000503000000020004" pitchFamily="2" charset="-127"/>
              </a:rPr>
              <a:t>특성별</a:t>
            </a:r>
            <a:r>
              <a:rPr lang="ko-KR" altLang="en-US" sz="1500" dirty="0" smtClean="0">
                <a:latin typeface="고도 M" panose="02000503000000020004" pitchFamily="2" charset="-127"/>
                <a:ea typeface="고도 M" panose="02000503000000020004" pitchFamily="2" charset="-127"/>
              </a:rPr>
              <a:t>  새로운 상품을 만들고 서비스 실패를 예방할 수 있는 매뉴얼을 만들고 직원을 훈련시키고 </a:t>
            </a:r>
            <a:r>
              <a:rPr lang="ko-KR" altLang="en-US" sz="1500" dirty="0" err="1" smtClean="0">
                <a:latin typeface="고도 M" panose="02000503000000020004" pitchFamily="2" charset="-127"/>
                <a:ea typeface="고도 M" panose="02000503000000020004" pitchFamily="2" charset="-127"/>
              </a:rPr>
              <a:t>모니터링하는</a:t>
            </a:r>
            <a:r>
              <a:rPr lang="ko-KR" altLang="en-US" sz="1500" dirty="0" smtClean="0">
                <a:latin typeface="고도 M" panose="02000503000000020004" pitchFamily="2" charset="-127"/>
                <a:ea typeface="고도 M" panose="02000503000000020004" pitchFamily="2" charset="-127"/>
              </a:rPr>
              <a:t> 전문직이 늘고 있으며 앞으로 다양한 기관에서 서비스매니저를 고용할 전망이다</a:t>
            </a:r>
            <a:r>
              <a:rPr lang="en-US" altLang="ko-KR" sz="1500" dirty="0" smtClean="0">
                <a:latin typeface="고도 M" panose="02000503000000020004" pitchFamily="2" charset="-127"/>
                <a:ea typeface="고도 M" panose="02000503000000020004" pitchFamily="2" charset="-127"/>
              </a:rPr>
              <a:t>.</a:t>
            </a:r>
          </a:p>
          <a:p>
            <a:pPr algn="just"/>
            <a:endParaRPr lang="en-US" altLang="ko-KR" sz="1500" dirty="0">
              <a:latin typeface="고도 M" panose="02000503000000020004" pitchFamily="2" charset="-127"/>
              <a:ea typeface="고도 M" panose="02000503000000020004" pitchFamily="2" charset="-127"/>
            </a:endParaRPr>
          </a:p>
          <a:p>
            <a:pPr algn="just"/>
            <a:r>
              <a:rPr lang="ko-KR" altLang="en-US" sz="1500" dirty="0" smtClean="0">
                <a:latin typeface="고도 M" panose="02000503000000020004" pitchFamily="2" charset="-127"/>
                <a:ea typeface="고도 M" panose="02000503000000020004" pitchFamily="2" charset="-127"/>
              </a:rPr>
              <a:t>서비스 매니저 활동분야</a:t>
            </a:r>
            <a:r>
              <a:rPr lang="en-US" altLang="ko-KR" sz="1500" dirty="0" smtClean="0">
                <a:latin typeface="고도 M" panose="02000503000000020004" pitchFamily="2" charset="-127"/>
                <a:ea typeface="고도 M" panose="02000503000000020004" pitchFamily="2" charset="-127"/>
              </a:rPr>
              <a:t>:</a:t>
            </a:r>
          </a:p>
          <a:p>
            <a:pPr algn="just"/>
            <a:r>
              <a:rPr lang="ko-KR" altLang="en-US" sz="1500" dirty="0" smtClean="0">
                <a:latin typeface="고도 M" panose="02000503000000020004" pitchFamily="2" charset="-127"/>
                <a:ea typeface="고도 M" panose="02000503000000020004" pitchFamily="2" charset="-127"/>
              </a:rPr>
              <a:t>요양병원의 </a:t>
            </a:r>
            <a:r>
              <a:rPr lang="ko-KR" altLang="en-US" sz="1500" dirty="0" err="1" smtClean="0">
                <a:latin typeface="고도 M" panose="02000503000000020004" pitchFamily="2" charset="-127"/>
                <a:ea typeface="고도 M" panose="02000503000000020004" pitchFamily="2" charset="-127"/>
              </a:rPr>
              <a:t>케어매니저</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브랜드매니저</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기업 </a:t>
            </a:r>
            <a:r>
              <a:rPr lang="en-US" altLang="ko-KR" sz="1500" dirty="0" smtClean="0">
                <a:latin typeface="고도 M" panose="02000503000000020004" pitchFamily="2" charset="-127"/>
                <a:ea typeface="고도 M" panose="02000503000000020004" pitchFamily="2" charset="-127"/>
              </a:rPr>
              <a:t>CS</a:t>
            </a:r>
            <a:r>
              <a:rPr lang="ko-KR" altLang="en-US" sz="1500" dirty="0" smtClean="0">
                <a:latin typeface="고도 M" panose="02000503000000020004" pitchFamily="2" charset="-127"/>
                <a:ea typeface="고도 M" panose="02000503000000020004" pitchFamily="2" charset="-127"/>
              </a:rPr>
              <a:t>팀</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항공서비스전문강</a:t>
            </a:r>
            <a:r>
              <a:rPr lang="ko-KR" altLang="en-US" sz="1500" dirty="0">
                <a:latin typeface="고도 M" panose="02000503000000020004" pitchFamily="2" charset="-127"/>
                <a:ea typeface="고도 M" panose="02000503000000020004" pitchFamily="2" charset="-127"/>
              </a:rPr>
              <a:t>사</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호텔외식서비스</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백화점</a:t>
            </a:r>
            <a:r>
              <a:rPr lang="en-US" altLang="ko-KR" sz="1500" dirty="0" smtClean="0">
                <a:latin typeface="고도 M" panose="02000503000000020004" pitchFamily="2" charset="-127"/>
                <a:ea typeface="고도 M" panose="02000503000000020004" pitchFamily="2" charset="-127"/>
              </a:rPr>
              <a:t>CS</a:t>
            </a:r>
            <a:r>
              <a:rPr lang="ko-KR" altLang="en-US" sz="1500" dirty="0" smtClean="0">
                <a:latin typeface="고도 M" panose="02000503000000020004" pitchFamily="2" charset="-127"/>
                <a:ea typeface="고도 M" panose="02000503000000020004" pitchFamily="2" charset="-127"/>
              </a:rPr>
              <a:t>매니저</a:t>
            </a:r>
            <a:r>
              <a:rPr lang="en-US" altLang="ko-KR" sz="1500" dirty="0" smtClean="0">
                <a:latin typeface="고도 M" panose="02000503000000020004" pitchFamily="2" charset="-127"/>
                <a:ea typeface="고도 M" panose="02000503000000020004" pitchFamily="2" charset="-127"/>
              </a:rPr>
              <a:t>, </a:t>
            </a:r>
            <a:r>
              <a:rPr lang="ko-KR" altLang="en-US" sz="1500" dirty="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서비스학과교육</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사내서비스강사</a:t>
            </a:r>
            <a:r>
              <a:rPr lang="en-US" altLang="ko-KR" sz="1500" dirty="0" smtClean="0">
                <a:latin typeface="고도 M" panose="02000503000000020004" pitchFamily="2" charset="-127"/>
                <a:ea typeface="고도 M" panose="02000503000000020004" pitchFamily="2" charset="-127"/>
              </a:rPr>
              <a:t>,  </a:t>
            </a:r>
            <a:r>
              <a:rPr lang="ko-KR" altLang="en-US" sz="1500" dirty="0" smtClean="0">
                <a:latin typeface="고도 M" panose="02000503000000020004" pitchFamily="2" charset="-127"/>
                <a:ea typeface="고도 M" panose="02000503000000020004" pitchFamily="2" charset="-127"/>
              </a:rPr>
              <a:t>등</a:t>
            </a:r>
            <a:r>
              <a:rPr lang="en-US" altLang="ko-KR" sz="1500" dirty="0" smtClean="0">
                <a:latin typeface="고도 M" panose="02000503000000020004" pitchFamily="2" charset="-127"/>
                <a:ea typeface="고도 M" panose="02000503000000020004" pitchFamily="2" charset="-127"/>
              </a:rPr>
              <a:t> </a:t>
            </a:r>
            <a:endParaRPr lang="ko-KR" altLang="en-US" sz="1500" dirty="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9945"/>
          <a:stretch/>
        </p:blipFill>
        <p:spPr>
          <a:xfrm>
            <a:off x="-30341" y="0"/>
            <a:ext cx="6153433" cy="2532348"/>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82377" y="5916"/>
            <a:ext cx="12935095" cy="2532348"/>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ko-KR" altLang="en-US"/>
          </a:p>
        </p:txBody>
      </p:sp>
      <p:sp>
        <p:nvSpPr>
          <p:cNvPr id="14" name="TextBox 13"/>
          <p:cNvSpPr txBox="1"/>
          <p:nvPr/>
        </p:nvSpPr>
        <p:spPr>
          <a:xfrm>
            <a:off x="83298" y="717745"/>
            <a:ext cx="7930481" cy="1963166"/>
          </a:xfrm>
          <a:prstGeom prst="rect">
            <a:avLst/>
          </a:prstGeom>
          <a:noFill/>
        </p:spPr>
        <p:txBody>
          <a:bodyPr wrap="square" lIns="128016" tIns="64008" rIns="128016" bIns="64008"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39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3900" dirty="0" smtClean="0">
              <a:solidFill>
                <a:schemeClr val="bg1"/>
              </a:solidFill>
              <a:latin typeface="고도 M" panose="02000503000000020004" pitchFamily="2" charset="-127"/>
              <a:ea typeface="고도 M" panose="02000503000000020004" pitchFamily="2" charset="-127"/>
            </a:endParaRPr>
          </a:p>
          <a:p>
            <a:r>
              <a:rPr lang="ko-KR" altLang="en-US" sz="2000" dirty="0" smtClean="0">
                <a:latin typeface="고도 M" panose="02000503000000020004" pitchFamily="2" charset="-127"/>
                <a:ea typeface="고도 M" panose="02000503000000020004" pitchFamily="2" charset="-127"/>
              </a:rPr>
              <a:t>서비스전문인력양성</a:t>
            </a:r>
            <a:r>
              <a:rPr lang="en-US" altLang="ko-KR" sz="2000" dirty="0" smtClean="0">
                <a:latin typeface="고도 M" panose="02000503000000020004" pitchFamily="2" charset="-127"/>
                <a:ea typeface="고도 M" panose="02000503000000020004" pitchFamily="2" charset="-127"/>
              </a:rPr>
              <a:t>,</a:t>
            </a:r>
            <a:r>
              <a:rPr lang="ko-KR" altLang="en-US" sz="2000" dirty="0" smtClean="0">
                <a:latin typeface="고도 M" panose="02000503000000020004" pitchFamily="2" charset="-127"/>
                <a:ea typeface="고도 M" panose="02000503000000020004" pitchFamily="2" charset="-127"/>
              </a:rPr>
              <a:t>서비스자격과정</a:t>
            </a:r>
            <a:r>
              <a:rPr lang="en-US" altLang="ko-KR" sz="2000" dirty="0" smtClean="0">
                <a:latin typeface="고도 M" panose="02000503000000020004" pitchFamily="2" charset="-127"/>
                <a:ea typeface="고도 M" panose="02000503000000020004" pitchFamily="2" charset="-127"/>
              </a:rPr>
              <a:t>,</a:t>
            </a:r>
            <a:r>
              <a:rPr lang="ko-KR" altLang="en-US" sz="2000" dirty="0" smtClean="0">
                <a:latin typeface="고도 M" panose="02000503000000020004" pitchFamily="2" charset="-127"/>
                <a:ea typeface="고도 M" panose="02000503000000020004" pitchFamily="2" charset="-127"/>
              </a:rPr>
              <a:t>경</a:t>
            </a:r>
            <a:r>
              <a:rPr lang="ko-KR" altLang="en-US" sz="2000" dirty="0">
                <a:latin typeface="고도 M" panose="02000503000000020004" pitchFamily="2" charset="-127"/>
                <a:ea typeface="고도 M" panose="02000503000000020004" pitchFamily="2" charset="-127"/>
              </a:rPr>
              <a:t>영</a:t>
            </a:r>
            <a:r>
              <a:rPr lang="ko-KR" altLang="en-US" sz="2000" dirty="0" smtClean="0">
                <a:latin typeface="고도 M" panose="02000503000000020004" pitchFamily="2" charset="-127"/>
                <a:ea typeface="고도 M" panose="02000503000000020004" pitchFamily="2" charset="-127"/>
              </a:rPr>
              <a:t>컨설팅</a:t>
            </a:r>
            <a:endParaRPr lang="ko-KR" altLang="en-US" sz="2000" dirty="0">
              <a:latin typeface="고도 M" panose="02000503000000020004" pitchFamily="2" charset="-127"/>
              <a:ea typeface="고도 M" panose="02000503000000020004" pitchFamily="2" charset="-127"/>
            </a:endParaRPr>
          </a:p>
          <a:p>
            <a:endParaRPr lang="en-US" altLang="ko-KR" sz="3900" dirty="0" smtClean="0">
              <a:solidFill>
                <a:schemeClr val="bg1"/>
              </a:solidFill>
              <a:latin typeface="고도 M" panose="02000503000000020004" pitchFamily="2" charset="-127"/>
              <a:ea typeface="고도 M" panose="02000503000000020004" pitchFamily="2" charset="-127"/>
            </a:endParaRPr>
          </a:p>
        </p:txBody>
      </p:sp>
      <p:pic>
        <p:nvPicPr>
          <p:cNvPr id="2" name="그림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450" y="6190552"/>
            <a:ext cx="3651090" cy="3089694"/>
          </a:xfrm>
          <a:prstGeom prst="rect">
            <a:avLst/>
          </a:prstGeom>
          <a:ln>
            <a:noFill/>
          </a:ln>
          <a:effectLst>
            <a:softEdge rad="112500"/>
          </a:effectLst>
        </p:spPr>
      </p:pic>
      <p:pic>
        <p:nvPicPr>
          <p:cNvPr id="4" name="그림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124" y="1729751"/>
            <a:ext cx="6630551" cy="2491341"/>
          </a:xfrm>
          <a:prstGeom prst="rect">
            <a:avLst/>
          </a:prstGeom>
        </p:spPr>
      </p:pic>
      <p:pic>
        <p:nvPicPr>
          <p:cNvPr id="16" name="그림 15">
            <a:extLst>
              <a:ext uri="{FF2B5EF4-FFF2-40B4-BE49-F238E27FC236}">
                <a16:creationId xmlns:a16="http://schemas.microsoft.com/office/drawing/2014/main" id="{11F17A85-CB8B-4EBA-9C22-392CB8600760}"/>
              </a:ext>
            </a:extLst>
          </p:cNvPr>
          <p:cNvPicPr>
            <a:picLocks noChangeAspect="1"/>
          </p:cNvPicPr>
          <p:nvPr/>
        </p:nvPicPr>
        <p:blipFill>
          <a:blip r:embed="rId6" cstate="print"/>
          <a:stretch>
            <a:fillRect/>
          </a:stretch>
        </p:blipFill>
        <p:spPr>
          <a:xfrm>
            <a:off x="8191381" y="4418620"/>
            <a:ext cx="4315451" cy="1364889"/>
          </a:xfrm>
          <a:prstGeom prst="rect">
            <a:avLst/>
          </a:prstGeom>
          <a:ln>
            <a:noFill/>
          </a:ln>
          <a:effectLst>
            <a:softEdge rad="112500"/>
          </a:effectLst>
        </p:spPr>
      </p:pic>
    </p:spTree>
    <p:extLst>
      <p:ext uri="{BB962C8B-B14F-4D97-AF65-F5344CB8AC3E}">
        <p14:creationId xmlns:p14="http://schemas.microsoft.com/office/powerpoint/2010/main" val="3254965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2172777756"/>
              </p:ext>
            </p:extLst>
          </p:nvPr>
        </p:nvGraphicFramePr>
        <p:xfrm>
          <a:off x="616859" y="3163023"/>
          <a:ext cx="11585635" cy="6188237"/>
        </p:xfrm>
        <a:graphic>
          <a:graphicData uri="http://schemas.openxmlformats.org/drawingml/2006/table">
            <a:tbl>
              <a:tblPr firstRow="1" bandRow="1">
                <a:tableStyleId>{5C22544A-7EE6-4342-B048-85BDC9FD1C3A}</a:tableStyleId>
              </a:tblPr>
              <a:tblGrid>
                <a:gridCol w="3098484">
                  <a:extLst>
                    <a:ext uri="{9D8B030D-6E8A-4147-A177-3AD203B41FA5}">
                      <a16:colId xmlns:a16="http://schemas.microsoft.com/office/drawing/2014/main" val="20000"/>
                    </a:ext>
                  </a:extLst>
                </a:gridCol>
                <a:gridCol w="7139984">
                  <a:extLst>
                    <a:ext uri="{9D8B030D-6E8A-4147-A177-3AD203B41FA5}">
                      <a16:colId xmlns:a16="http://schemas.microsoft.com/office/drawing/2014/main" val="20001"/>
                    </a:ext>
                  </a:extLst>
                </a:gridCol>
                <a:gridCol w="1347167">
                  <a:extLst>
                    <a:ext uri="{9D8B030D-6E8A-4147-A177-3AD203B41FA5}">
                      <a16:colId xmlns:a16="http://schemas.microsoft.com/office/drawing/2014/main" val="20002"/>
                    </a:ext>
                  </a:extLst>
                </a:gridCol>
              </a:tblGrid>
              <a:tr h="403067">
                <a:tc>
                  <a:txBody>
                    <a:bodyPr/>
                    <a:lstStyle/>
                    <a:p>
                      <a:pPr latinLnBrk="1">
                        <a:lnSpc>
                          <a:spcPct val="150000"/>
                        </a:lnSpc>
                      </a:pPr>
                      <a:r>
                        <a:rPr lang="en-US" altLang="ko-KR" sz="1400" dirty="0" smtClean="0">
                          <a:latin typeface="고도 M" panose="02000503000000020004" pitchFamily="2" charset="-127"/>
                          <a:ea typeface="고도 M" panose="02000503000000020004" pitchFamily="2" charset="-127"/>
                        </a:rPr>
                        <a:t>Module</a:t>
                      </a:r>
                      <a:endParaRPr lang="ko-KR" altLang="en-US" sz="1400" dirty="0">
                        <a:latin typeface="고도 M" panose="02000503000000020004" pitchFamily="2" charset="-127"/>
                        <a:ea typeface="고도 M" panose="02000503000000020004" pitchFamily="2" charset="-127"/>
                      </a:endParaRPr>
                    </a:p>
                  </a:txBody>
                  <a:tcPr marL="170688" marR="170688" marT="48006" marB="48006"/>
                </a:tc>
                <a:tc>
                  <a:txBody>
                    <a:bodyPr/>
                    <a:lstStyle/>
                    <a:p>
                      <a:pPr latinLnBrk="1">
                        <a:lnSpc>
                          <a:spcPct val="150000"/>
                        </a:lnSpc>
                      </a:pPr>
                      <a:r>
                        <a:rPr lang="en-US" altLang="ko-KR" sz="1400" dirty="0" smtClean="0">
                          <a:latin typeface="고도 M" panose="02000503000000020004" pitchFamily="2" charset="-127"/>
                          <a:ea typeface="고도 M" panose="02000503000000020004" pitchFamily="2" charset="-127"/>
                        </a:rPr>
                        <a:t>Subject</a:t>
                      </a:r>
                      <a:endParaRPr lang="ko-KR" altLang="en-US" sz="1400" dirty="0">
                        <a:latin typeface="고도 M" panose="02000503000000020004" pitchFamily="2" charset="-127"/>
                        <a:ea typeface="고도 M" panose="02000503000000020004" pitchFamily="2" charset="-127"/>
                      </a:endParaRPr>
                    </a:p>
                  </a:txBody>
                  <a:tcPr marL="170688" marR="170688" marT="48006" marB="48006"/>
                </a:tc>
                <a:tc>
                  <a:txBody>
                    <a:bodyPr/>
                    <a:lstStyle/>
                    <a:p>
                      <a:pPr latinLnBrk="1">
                        <a:lnSpc>
                          <a:spcPct val="150000"/>
                        </a:lnSpc>
                      </a:pPr>
                      <a:r>
                        <a:rPr lang="en-US" altLang="ko-KR" sz="1400" dirty="0" smtClean="0">
                          <a:latin typeface="고도 M" panose="02000503000000020004" pitchFamily="2" charset="-127"/>
                          <a:ea typeface="고도 M" panose="02000503000000020004" pitchFamily="2" charset="-127"/>
                        </a:rPr>
                        <a:t>Order</a:t>
                      </a:r>
                      <a:endParaRPr lang="ko-KR" altLang="en-US" sz="1400" dirty="0">
                        <a:latin typeface="고도 M" panose="02000503000000020004" pitchFamily="2" charset="-127"/>
                        <a:ea typeface="고도 M" panose="02000503000000020004" pitchFamily="2" charset="-127"/>
                      </a:endParaRPr>
                    </a:p>
                  </a:txBody>
                  <a:tcPr marL="170688" marR="170688" marT="48006" marB="48006"/>
                </a:tc>
                <a:extLst>
                  <a:ext uri="{0D108BD9-81ED-4DB2-BD59-A6C34878D82A}">
                    <a16:rowId xmlns:a16="http://schemas.microsoft.com/office/drawing/2014/main" val="10000"/>
                  </a:ext>
                </a:extLst>
              </a:tr>
              <a:tr h="768096">
                <a:tc>
                  <a:txBody>
                    <a:bodyPr/>
                    <a:lstStyle/>
                    <a:p>
                      <a:pPr latinLnBrk="1">
                        <a:lnSpc>
                          <a:spcPct val="150000"/>
                        </a:lnSpc>
                      </a:pPr>
                      <a:r>
                        <a:rPr lang="ko-KR" altLang="en-US" sz="1400" dirty="0" smtClean="0">
                          <a:latin typeface="고도 M" panose="02000503000000020004" pitchFamily="2" charset="-127"/>
                          <a:ea typeface="고도 M" panose="02000503000000020004" pitchFamily="2" charset="-127"/>
                        </a:rPr>
                        <a:t>비즈니스매너</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에티켓</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비즈니스매너 </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에티켓</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이미지메이킹</a:t>
                      </a:r>
                      <a:endParaRPr lang="en-US" altLang="ko-KR" sz="14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lnSpc>
                          <a:spcPct val="150000"/>
                        </a:lnSpc>
                      </a:pPr>
                      <a:r>
                        <a:rPr lang="en-US" altLang="ko-KR" sz="1400" dirty="0" smtClean="0">
                          <a:latin typeface="고도 M" panose="02000503000000020004" pitchFamily="2" charset="-127"/>
                          <a:ea typeface="고도 M" panose="02000503000000020004" pitchFamily="2" charset="-127"/>
                        </a:rPr>
                        <a:t>5hr</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1"/>
                  </a:ext>
                </a:extLst>
              </a:tr>
              <a:tr h="768096">
                <a:tc>
                  <a:txBody>
                    <a:bodyPr/>
                    <a:lstStyle/>
                    <a:p>
                      <a:pPr latinLnBrk="1">
                        <a:lnSpc>
                          <a:spcPct val="150000"/>
                        </a:lnSpc>
                      </a:pPr>
                      <a:r>
                        <a:rPr lang="ko-KR" altLang="en-US" sz="1400" dirty="0" smtClean="0">
                          <a:latin typeface="고도 M" panose="02000503000000020004" pitchFamily="2" charset="-127"/>
                          <a:ea typeface="고도 M" panose="02000503000000020004" pitchFamily="2" charset="-127"/>
                        </a:rPr>
                        <a:t>고객심리이해</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고객 커뮤니케이션</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en-US" altLang="ko-KR" sz="1400" dirty="0" smtClean="0">
                          <a:latin typeface="고도 M" panose="02000503000000020004" pitchFamily="2" charset="-127"/>
                          <a:ea typeface="고도 M" panose="02000503000000020004" pitchFamily="2" charset="-127"/>
                        </a:rPr>
                        <a:t>VOC </a:t>
                      </a:r>
                      <a:r>
                        <a:rPr lang="ko-KR" altLang="en-US" sz="1400" dirty="0" smtClean="0">
                          <a:latin typeface="고도 M" panose="02000503000000020004" pitchFamily="2" charset="-127"/>
                          <a:ea typeface="고도 M" panose="02000503000000020004" pitchFamily="2" charset="-127"/>
                        </a:rPr>
                        <a:t>분석 및 관리</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 </a:t>
                      </a:r>
                      <a:r>
                        <a:rPr lang="ko-KR" altLang="en-US" sz="1400" dirty="0" err="1" smtClean="0">
                          <a:latin typeface="고도 M" panose="02000503000000020004" pitchFamily="2" charset="-127"/>
                          <a:ea typeface="고도 M" panose="02000503000000020004" pitchFamily="2" charset="-127"/>
                        </a:rPr>
                        <a:t>세일즈</a:t>
                      </a:r>
                      <a:r>
                        <a:rPr lang="ko-KR" altLang="en-US" sz="1400" dirty="0" smtClean="0">
                          <a:latin typeface="고도 M" panose="02000503000000020004" pitchFamily="2" charset="-127"/>
                          <a:ea typeface="고도 M" panose="02000503000000020004" pitchFamily="2" charset="-127"/>
                        </a:rPr>
                        <a:t> 및 고객상담</a:t>
                      </a:r>
                      <a:endParaRPr lang="en-US" altLang="ko-KR" sz="14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lnSpc>
                          <a:spcPct val="150000"/>
                        </a:lnSpc>
                      </a:pPr>
                      <a:r>
                        <a:rPr lang="en-US" altLang="ko-KR" sz="1400" dirty="0" smtClean="0">
                          <a:latin typeface="고도 M" panose="02000503000000020004" pitchFamily="2" charset="-127"/>
                          <a:ea typeface="고도 M" panose="02000503000000020004" pitchFamily="2" charset="-127"/>
                        </a:rPr>
                        <a:t>5hr</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2"/>
                  </a:ext>
                </a:extLst>
              </a:tr>
              <a:tr h="768096">
                <a:tc>
                  <a:txBody>
                    <a:bodyPr/>
                    <a:lstStyle/>
                    <a:p>
                      <a:pPr latinLnBrk="1">
                        <a:lnSpc>
                          <a:spcPct val="150000"/>
                        </a:lnSpc>
                      </a:pPr>
                      <a:r>
                        <a:rPr lang="ko-KR" altLang="en-US" sz="1400" dirty="0" smtClean="0">
                          <a:latin typeface="고도 M" panose="02000503000000020004" pitchFamily="2" charset="-127"/>
                          <a:ea typeface="고도 M" panose="02000503000000020004" pitchFamily="2" charset="-127"/>
                        </a:rPr>
                        <a:t>불만고객응대</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lnSpc>
                          <a:spcPct val="150000"/>
                        </a:lnSpc>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서비스패로독스</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서비스회복패러독스</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유형별 응대</a:t>
                      </a:r>
                      <a:endParaRPr lang="en-US" altLang="ko-KR" sz="1400" dirty="0" smtClean="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lnSpc>
                          <a:spcPct val="150000"/>
                        </a:lnSpc>
                      </a:pPr>
                      <a:r>
                        <a:rPr lang="en-US" altLang="ko-KR" sz="1400" dirty="0" smtClean="0">
                          <a:latin typeface="고도 M" panose="02000503000000020004" pitchFamily="2" charset="-127"/>
                          <a:ea typeface="고도 M" panose="02000503000000020004" pitchFamily="2" charset="-127"/>
                        </a:rPr>
                        <a:t>10hr</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3"/>
                  </a:ext>
                </a:extLst>
              </a:tr>
              <a:tr h="992124">
                <a:tc>
                  <a:txBody>
                    <a:bodyPr/>
                    <a:lstStyle/>
                    <a:p>
                      <a:pPr latinLnBrk="1">
                        <a:lnSpc>
                          <a:spcPct val="150000"/>
                        </a:lnSpc>
                      </a:pPr>
                      <a:r>
                        <a:rPr lang="ko-KR" altLang="en-US" sz="1400" dirty="0" err="1" smtClean="0">
                          <a:latin typeface="고도 M" panose="02000503000000020004" pitchFamily="2" charset="-127"/>
                          <a:ea typeface="고도 M" panose="02000503000000020004" pitchFamily="2" charset="-127"/>
                        </a:rPr>
                        <a:t>코칭</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교육</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lnSpc>
                          <a:spcPct val="150000"/>
                        </a:lnSpc>
                        <a:buFont typeface="Wingdings" panose="05000000000000000000" pitchFamily="2" charset="2"/>
                        <a:buChar char="ü"/>
                      </a:pPr>
                      <a:r>
                        <a:rPr lang="ko-KR" altLang="en-US" sz="1400" dirty="0" err="1" smtClean="0">
                          <a:latin typeface="고도 M" panose="02000503000000020004" pitchFamily="2" charset="-127"/>
                          <a:ea typeface="고도 M" panose="02000503000000020004" pitchFamily="2" charset="-127"/>
                        </a:rPr>
                        <a:t>코칭</a:t>
                      </a:r>
                      <a:r>
                        <a:rPr lang="ko-KR" altLang="en-US" sz="1400" dirty="0" smtClean="0">
                          <a:latin typeface="고도 M" panose="02000503000000020004" pitchFamily="2" charset="-127"/>
                          <a:ea typeface="고도 M" panose="02000503000000020004" pitchFamily="2" charset="-127"/>
                        </a:rPr>
                        <a:t> 교육훈련</a:t>
                      </a:r>
                      <a:r>
                        <a:rPr lang="en-US" altLang="ko-KR" sz="1400" dirty="0" smtClean="0">
                          <a:latin typeface="고도 M" panose="02000503000000020004" pitchFamily="2" charset="-127"/>
                          <a:ea typeface="고도 M" panose="02000503000000020004" pitchFamily="2" charset="-127"/>
                        </a:rPr>
                        <a:t>&amp;</a:t>
                      </a:r>
                      <a:r>
                        <a:rPr lang="ko-KR" altLang="en-US" sz="1400" dirty="0" err="1" smtClean="0">
                          <a:latin typeface="고도 M" panose="02000503000000020004" pitchFamily="2" charset="-127"/>
                          <a:ea typeface="고도 M" panose="02000503000000020004" pitchFamily="2" charset="-127"/>
                        </a:rPr>
                        <a:t>멘토링</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동기부여</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서비스산업개론</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서비스프로세스 설계 및 품질관리</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 리더십</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lnSpc>
                          <a:spcPct val="150000"/>
                        </a:lnSpc>
                      </a:pPr>
                      <a:r>
                        <a:rPr lang="en-US" altLang="ko-KR" sz="1400" dirty="0" smtClean="0">
                          <a:latin typeface="고도 M" panose="02000503000000020004" pitchFamily="2" charset="-127"/>
                          <a:ea typeface="고도 M" panose="02000503000000020004" pitchFamily="2" charset="-127"/>
                        </a:rPr>
                        <a:t>10hr</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4"/>
                  </a:ext>
                </a:extLst>
              </a:tr>
              <a:tr h="992124">
                <a:tc>
                  <a:txBody>
                    <a:bodyPr/>
                    <a:lstStyle/>
                    <a:p>
                      <a:pPr latinLnBrk="1">
                        <a:lnSpc>
                          <a:spcPct val="150000"/>
                        </a:lnSpc>
                      </a:pPr>
                      <a:r>
                        <a:rPr lang="ko-KR" altLang="en-US" sz="1400" dirty="0" smtClean="0">
                          <a:latin typeface="고도 M" panose="02000503000000020004" pitchFamily="2" charset="-127"/>
                          <a:ea typeface="고도 M" panose="02000503000000020004" pitchFamily="2" charset="-127"/>
                        </a:rPr>
                        <a:t>서비스경영</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 공급 및 수요관리</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서비스 인적자원 고나리</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고객만족경영전략</a:t>
                      </a:r>
                      <a:endParaRPr lang="en-US" altLang="ko-KR" sz="1400" dirty="0" smtClean="0">
                        <a:latin typeface="고도 M" panose="02000503000000020004" pitchFamily="2" charset="-127"/>
                        <a:ea typeface="고도 M" panose="02000503000000020004" pitchFamily="2" charset="-127"/>
                      </a:endParaRPr>
                    </a:p>
                    <a:p>
                      <a:pPr marL="171450" indent="-171450" latinLnBrk="1">
                        <a:lnSpc>
                          <a:spcPct val="150000"/>
                        </a:lnSpc>
                        <a:buFont typeface="Wingdings" panose="05000000000000000000" pitchFamily="2" charset="2"/>
                        <a:buChar char="ü"/>
                      </a:pPr>
                      <a:r>
                        <a:rPr lang="ko-KR" altLang="en-US" sz="1400" dirty="0" smtClean="0">
                          <a:latin typeface="고도 M" panose="02000503000000020004" pitchFamily="2" charset="-127"/>
                          <a:ea typeface="고도 M" panose="02000503000000020004" pitchFamily="2" charset="-127"/>
                        </a:rPr>
                        <a:t>경영학 이론 응용</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tc>
                  <a:txBody>
                    <a:bodyPr/>
                    <a:lstStyle/>
                    <a:p>
                      <a:pPr algn="ctr" latinLnBrk="1">
                        <a:lnSpc>
                          <a:spcPct val="150000"/>
                        </a:lnSpc>
                      </a:pPr>
                      <a:r>
                        <a:rPr lang="en-US" altLang="ko-KR" sz="1400" dirty="0" smtClean="0">
                          <a:latin typeface="고도 M" panose="02000503000000020004" pitchFamily="2" charset="-127"/>
                          <a:ea typeface="고도 M" panose="02000503000000020004" pitchFamily="2" charset="-127"/>
                        </a:rPr>
                        <a:t>10hr</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tc>
                <a:extLst>
                  <a:ext uri="{0D108BD9-81ED-4DB2-BD59-A6C34878D82A}">
                    <a16:rowId xmlns:a16="http://schemas.microsoft.com/office/drawing/2014/main" val="10005"/>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1079618999"/>
              </p:ext>
            </p:extLst>
          </p:nvPr>
        </p:nvGraphicFramePr>
        <p:xfrm>
          <a:off x="620959" y="1247005"/>
          <a:ext cx="11581534" cy="1755818"/>
        </p:xfrm>
        <a:graphic>
          <a:graphicData uri="http://schemas.openxmlformats.org/drawingml/2006/table">
            <a:tbl>
              <a:tblPr firstRow="1" bandRow="1">
                <a:tableStyleId>{2D5ABB26-0587-4C30-8999-92F81FD0307C}</a:tableStyleId>
              </a:tblPr>
              <a:tblGrid>
                <a:gridCol w="3097388">
                  <a:extLst>
                    <a:ext uri="{9D8B030D-6E8A-4147-A177-3AD203B41FA5}">
                      <a16:colId xmlns:a16="http://schemas.microsoft.com/office/drawing/2014/main" val="20000"/>
                    </a:ext>
                  </a:extLst>
                </a:gridCol>
                <a:gridCol w="8484146">
                  <a:extLst>
                    <a:ext uri="{9D8B030D-6E8A-4147-A177-3AD203B41FA5}">
                      <a16:colId xmlns:a16="http://schemas.microsoft.com/office/drawing/2014/main" val="20001"/>
                    </a:ext>
                  </a:extLst>
                </a:gridCol>
              </a:tblGrid>
              <a:tr h="699686">
                <a:tc>
                  <a:txBody>
                    <a:bodyPr/>
                    <a:lstStyle/>
                    <a:p>
                      <a:pPr algn="ctr" latinLnBrk="1"/>
                      <a:r>
                        <a:rPr lang="ko-KR" altLang="en-US" sz="1600" dirty="0" smtClean="0">
                          <a:latin typeface="고도 M" panose="02000503000000020004" pitchFamily="2" charset="-127"/>
                          <a:ea typeface="고도 M" panose="02000503000000020004" pitchFamily="2" charset="-127"/>
                        </a:rPr>
                        <a:t>교육대상</a:t>
                      </a:r>
                      <a:endParaRPr lang="ko-KR" altLang="en-US" sz="1600" dirty="0">
                        <a:latin typeface="고도 M" panose="02000503000000020004" pitchFamily="2" charset="-127"/>
                        <a:ea typeface="고도 M" panose="02000503000000020004" pitchFamily="2" charset="-127"/>
                      </a:endParaRPr>
                    </a:p>
                  </a:txBody>
                  <a:tcPr marL="170688" marR="170688"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400" dirty="0" smtClean="0">
                          <a:latin typeface="고도 M" panose="02000503000000020004" pitchFamily="2" charset="-127"/>
                          <a:ea typeface="고도 M" panose="02000503000000020004" pitchFamily="2" charset="-127"/>
                        </a:rPr>
                        <a:t>학생</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일반인</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관리자</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관련학과 졸업생 및 재학생</a:t>
                      </a:r>
                      <a:r>
                        <a:rPr lang="en-US" altLang="ko-KR" sz="1400" dirty="0" smtClean="0">
                          <a:latin typeface="고도 M" panose="02000503000000020004" pitchFamily="2" charset="-127"/>
                          <a:ea typeface="고도 M" panose="02000503000000020004" pitchFamily="2" charset="-127"/>
                        </a:rPr>
                        <a:t>/ </a:t>
                      </a:r>
                    </a:p>
                    <a:p>
                      <a:pPr latinLnBrk="1"/>
                      <a:r>
                        <a:rPr lang="ko-KR" altLang="en-US" sz="1400" dirty="0" smtClean="0">
                          <a:latin typeface="고도 M" panose="02000503000000020004" pitchFamily="2" charset="-127"/>
                          <a:ea typeface="고도 M" panose="02000503000000020004" pitchFamily="2" charset="-127"/>
                        </a:rPr>
                        <a:t>비 전공자이며 서비스계열 취업희망자</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056132">
                <a:tc>
                  <a:txBody>
                    <a:bodyPr/>
                    <a:lstStyle/>
                    <a:p>
                      <a:pPr algn="ctr" latinLnBrk="1"/>
                      <a:r>
                        <a:rPr lang="ko-KR" altLang="en-US" sz="1600" dirty="0" smtClean="0">
                          <a:latin typeface="고도 M" panose="02000503000000020004" pitchFamily="2" charset="-127"/>
                          <a:ea typeface="고도 M" panose="02000503000000020004" pitchFamily="2" charset="-127"/>
                        </a:rPr>
                        <a:t>교육특징</a:t>
                      </a:r>
                      <a:endParaRPr lang="ko-KR" altLang="en-US" sz="1600" dirty="0">
                        <a:latin typeface="고도 M" panose="02000503000000020004" pitchFamily="2" charset="-127"/>
                        <a:ea typeface="고도 M" panose="02000503000000020004" pitchFamily="2" charset="-127"/>
                      </a:endParaRPr>
                    </a:p>
                  </a:txBody>
                  <a:tcPr marL="170688" marR="170688"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400" dirty="0" smtClean="0">
                          <a:latin typeface="고도 M" panose="02000503000000020004" pitchFamily="2" charset="-127"/>
                          <a:ea typeface="고도 M" panose="02000503000000020004" pitchFamily="2" charset="-127"/>
                        </a:rPr>
                        <a:t>고객만족경영에 대한 새로운 방향설정과 </a:t>
                      </a:r>
                      <a:r>
                        <a:rPr lang="ko-KR" altLang="en-US" sz="1400" dirty="0" err="1" smtClean="0">
                          <a:latin typeface="고도 M" panose="02000503000000020004" pitchFamily="2" charset="-127"/>
                          <a:ea typeface="고도 M" panose="02000503000000020004" pitchFamily="2" charset="-127"/>
                        </a:rPr>
                        <a:t>지속가능형</a:t>
                      </a:r>
                      <a:r>
                        <a:rPr lang="ko-KR" altLang="en-US" sz="1400" dirty="0" smtClean="0">
                          <a:latin typeface="고도 M" panose="02000503000000020004" pitchFamily="2" charset="-127"/>
                          <a:ea typeface="고도 M" panose="02000503000000020004" pitchFamily="2" charset="-127"/>
                        </a:rPr>
                        <a:t> 고객만족경영체계의 전략을 수립할 수 있다</a:t>
                      </a:r>
                      <a:endParaRPr lang="en-US" altLang="ko-KR" sz="14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400" dirty="0" smtClean="0">
                          <a:latin typeface="고도 M" panose="02000503000000020004" pitchFamily="2" charset="-127"/>
                          <a:ea typeface="고도 M" panose="02000503000000020004" pitchFamily="2" charset="-127"/>
                        </a:rPr>
                        <a:t>기업에서 요구하는 고객중심의 차별화된  서비스마케팅 기법과 변화된 서비스 리더십의 경영기법을 바탕으로 혁신적인 고객만족실천 계획을 </a:t>
                      </a:r>
                      <a:r>
                        <a:rPr lang="ko-KR" altLang="en-US" sz="1400" dirty="0" err="1" smtClean="0">
                          <a:latin typeface="고도 M" panose="02000503000000020004" pitchFamily="2" charset="-127"/>
                          <a:ea typeface="고도 M" panose="02000503000000020004" pitchFamily="2" charset="-127"/>
                        </a:rPr>
                        <a:t>수립하과</a:t>
                      </a:r>
                      <a:r>
                        <a:rPr lang="ko-KR" altLang="en-US" sz="1400" dirty="0" smtClean="0">
                          <a:latin typeface="고도 M" panose="02000503000000020004" pitchFamily="2" charset="-127"/>
                          <a:ea typeface="고도 M" panose="02000503000000020004" pitchFamily="2" charset="-127"/>
                        </a:rPr>
                        <a:t> 실행할 수 있는 능력을 습득한다</a:t>
                      </a:r>
                      <a:r>
                        <a:rPr lang="en-US" altLang="ko-KR" sz="1400" dirty="0" smtClean="0">
                          <a:latin typeface="고도 M" panose="02000503000000020004" pitchFamily="2" charset="-127"/>
                          <a:ea typeface="고도 M" panose="02000503000000020004" pitchFamily="2" charset="-127"/>
                        </a:rPr>
                        <a:t>.</a:t>
                      </a:r>
                      <a:endParaRPr lang="ko-KR" altLang="en-US" sz="1400" dirty="0">
                        <a:latin typeface="고도 M" panose="02000503000000020004" pitchFamily="2" charset="-127"/>
                        <a:ea typeface="고도 M" panose="02000503000000020004" pitchFamily="2" charset="-127"/>
                      </a:endParaRPr>
                    </a:p>
                  </a:txBody>
                  <a:tcPr marL="170688" marR="170688" marT="48006" marB="48006"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616859" y="332719"/>
            <a:ext cx="7661651" cy="652486"/>
          </a:xfrm>
          <a:prstGeom prst="rect">
            <a:avLst/>
          </a:prstGeom>
          <a:noFill/>
        </p:spPr>
        <p:txBody>
          <a:bodyPr wrap="square" lIns="128016" tIns="64008" rIns="128016" bIns="64008" rtlCol="0">
            <a:spAutoFit/>
          </a:bodyPr>
          <a:lstStyle/>
          <a:p>
            <a:r>
              <a:rPr lang="ko-KR" altLang="en-US" sz="3400" dirty="0" smtClean="0">
                <a:latin typeface="고도 B" panose="02000503000000020004" pitchFamily="2" charset="-127"/>
                <a:ea typeface="고도 B" panose="02000503000000020004" pitchFamily="2" charset="-127"/>
              </a:rPr>
              <a:t>서비스매니저 교육정보</a:t>
            </a:r>
            <a:endParaRPr lang="ko-KR" altLang="en-US" sz="3400" dirty="0">
              <a:latin typeface="고도 B" panose="02000503000000020004" pitchFamily="2" charset="-127"/>
              <a:ea typeface="고도 B" panose="02000503000000020004" pitchFamily="2" charset="-127"/>
            </a:endParaRPr>
          </a:p>
        </p:txBody>
      </p:sp>
    </p:spTree>
    <p:extLst>
      <p:ext uri="{BB962C8B-B14F-4D97-AF65-F5344CB8AC3E}">
        <p14:creationId xmlns:p14="http://schemas.microsoft.com/office/powerpoint/2010/main" val="2404457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cstate="print">
            <a:extLst>
              <a:ext uri="{28A0092B-C50C-407E-A947-70E740481C1C}">
                <a14:useLocalDpi xmlns:a14="http://schemas.microsoft.com/office/drawing/2010/main" val="0"/>
              </a:ext>
            </a:extLst>
          </a:blip>
          <a:srcRect l="12247"/>
          <a:stretch/>
        </p:blipFill>
        <p:spPr>
          <a:xfrm>
            <a:off x="6244590" y="0"/>
            <a:ext cx="6581858" cy="2532348"/>
          </a:xfrm>
          <a:prstGeom prst="rect">
            <a:avLst/>
          </a:prstGeom>
        </p:spPr>
      </p:pic>
      <p:cxnSp>
        <p:nvCxnSpPr>
          <p:cNvPr id="7" name="직선 연결선 6"/>
          <p:cNvCxnSpPr/>
          <p:nvPr/>
        </p:nvCxnSpPr>
        <p:spPr>
          <a:xfrm>
            <a:off x="0" y="4229101"/>
            <a:ext cx="12915900" cy="5198"/>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8534" y="5918201"/>
            <a:ext cx="12924434" cy="12851"/>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234815" y="2573807"/>
            <a:ext cx="12019548" cy="1638902"/>
          </a:xfrm>
          <a:prstGeom prst="rect">
            <a:avLst/>
          </a:prstGeom>
          <a:noFill/>
        </p:spPr>
        <p:txBody>
          <a:bodyPr wrap="square" lIns="68571" tIns="34286" rIns="68571" bIns="34286" rtlCol="0">
            <a:spAutoFit/>
          </a:bodyPr>
          <a:lstStyle/>
          <a:p>
            <a:pPr algn="just">
              <a:lnSpc>
                <a:spcPct val="150000"/>
              </a:lnSpc>
            </a:pPr>
            <a:r>
              <a:rPr lang="ko-KR" altLang="en-US" sz="2000" b="1" dirty="0" err="1">
                <a:latin typeface="고도 M" panose="02000503000000020004" pitchFamily="2" charset="-127"/>
                <a:ea typeface="고도 M" panose="02000503000000020004" pitchFamily="2" charset="-127"/>
              </a:rPr>
              <a:t>뷰티코디네이터란</a:t>
            </a:r>
            <a:r>
              <a:rPr lang="en-US" altLang="ko-KR" sz="2000" b="1" dirty="0">
                <a:latin typeface="고도 M" panose="02000503000000020004" pitchFamily="2" charset="-127"/>
                <a:ea typeface="고도 M" panose="02000503000000020004" pitchFamily="2" charset="-127"/>
              </a:rPr>
              <a:t>?</a:t>
            </a:r>
          </a:p>
          <a:p>
            <a:pPr algn="just">
              <a:lnSpc>
                <a:spcPct val="150000"/>
              </a:lnSpc>
            </a:pPr>
            <a:endParaRPr lang="en-US" altLang="ko-KR" sz="1600" dirty="0">
              <a:latin typeface="고도 M" panose="02000503000000020004" pitchFamily="2" charset="-127"/>
              <a:ea typeface="고도 M" panose="02000503000000020004" pitchFamily="2" charset="-127"/>
            </a:endParaRPr>
          </a:p>
          <a:p>
            <a:pPr algn="just">
              <a:lnSpc>
                <a:spcPct val="150000"/>
              </a:lnSpc>
            </a:pPr>
            <a:r>
              <a:rPr lang="ko-KR" altLang="en-US" sz="1600" dirty="0">
                <a:latin typeface="고도 M" panose="02000503000000020004" pitchFamily="2" charset="-127"/>
                <a:ea typeface="고도 M" panose="02000503000000020004" pitchFamily="2" charset="-127"/>
              </a:rPr>
              <a:t>피부 치료와 관리를 분류하고 고객의 얼굴 및 전신을 대상으로 질병이 아닌 피부의 상태를 관찰하여 전문가의 </a:t>
            </a:r>
            <a:r>
              <a:rPr lang="ko-KR" altLang="en-US" sz="1600" dirty="0" err="1">
                <a:latin typeface="고도 M" panose="02000503000000020004" pitchFamily="2" charset="-127"/>
                <a:ea typeface="고도 M" panose="02000503000000020004" pitchFamily="2" charset="-127"/>
              </a:rPr>
              <a:t>분석하에</a:t>
            </a:r>
            <a:r>
              <a:rPr lang="ko-KR" altLang="en-US" sz="1600" dirty="0">
                <a:latin typeface="고도 M" panose="02000503000000020004" pitchFamily="2" charset="-127"/>
                <a:ea typeface="고도 M" panose="02000503000000020004" pitchFamily="2" charset="-127"/>
              </a:rPr>
              <a:t> 천연 재료나 화장품 기기</a:t>
            </a:r>
            <a:r>
              <a:rPr lang="en-US" altLang="ko-KR" sz="1600" dirty="0">
                <a:latin typeface="고도 M" panose="02000503000000020004" pitchFamily="2" charset="-127"/>
                <a:ea typeface="고도 M" panose="02000503000000020004" pitchFamily="2" charset="-127"/>
              </a:rPr>
              <a:t>, </a:t>
            </a:r>
            <a:r>
              <a:rPr lang="ko-KR" altLang="en-US" sz="1600" dirty="0">
                <a:latin typeface="고도 M" panose="02000503000000020004" pitchFamily="2" charset="-127"/>
                <a:ea typeface="고도 M" panose="02000503000000020004" pitchFamily="2" charset="-127"/>
              </a:rPr>
              <a:t>기구 등을 사용하여 피부관리 및 치료하는 것을 </a:t>
            </a:r>
            <a:r>
              <a:rPr lang="ko-KR" altLang="en-US" sz="1600" dirty="0" err="1">
                <a:latin typeface="고도 M" panose="02000503000000020004" pitchFamily="2" charset="-127"/>
                <a:ea typeface="고도 M" panose="02000503000000020004" pitchFamily="2" charset="-127"/>
              </a:rPr>
              <a:t>돕는사람을</a:t>
            </a:r>
            <a:r>
              <a:rPr lang="ko-KR" altLang="en-US" sz="1600" dirty="0">
                <a:latin typeface="고도 M" panose="02000503000000020004" pitchFamily="2" charset="-127"/>
                <a:ea typeface="고도 M" panose="02000503000000020004" pitchFamily="2" charset="-127"/>
              </a:rPr>
              <a:t> 말한다</a:t>
            </a:r>
            <a:r>
              <a:rPr lang="en-US" altLang="ko-KR" sz="1600" dirty="0">
                <a:latin typeface="고도 M" panose="02000503000000020004" pitchFamily="2" charset="-127"/>
                <a:ea typeface="고도 M" panose="02000503000000020004" pitchFamily="2" charset="-127"/>
              </a:rPr>
              <a:t>.</a:t>
            </a:r>
            <a:endParaRPr lang="ko-KR" altLang="en-US" sz="1600" dirty="0">
              <a:latin typeface="고도 M" panose="02000503000000020004" pitchFamily="2" charset="-127"/>
              <a:ea typeface="고도 M" panose="02000503000000020004" pitchFamily="2" charset="-127"/>
            </a:endParaRPr>
          </a:p>
        </p:txBody>
      </p:sp>
      <p:sp>
        <p:nvSpPr>
          <p:cNvPr id="10" name="TextBox 9"/>
          <p:cNvSpPr txBox="1"/>
          <p:nvPr/>
        </p:nvSpPr>
        <p:spPr>
          <a:xfrm>
            <a:off x="234815" y="4402042"/>
            <a:ext cx="12439785" cy="1354217"/>
          </a:xfrm>
          <a:prstGeom prst="rect">
            <a:avLst/>
          </a:prstGeom>
          <a:noFill/>
        </p:spPr>
        <p:txBody>
          <a:bodyPr wrap="square" rtlCol="0">
            <a:spAutoFit/>
          </a:bodyPr>
          <a:lstStyle/>
          <a:p>
            <a:pPr algn="just"/>
            <a:r>
              <a:rPr lang="ko-KR" altLang="en-US" sz="2000" b="1" dirty="0" err="1">
                <a:latin typeface="고도 M" panose="02000503000000020004" pitchFamily="2" charset="-127"/>
                <a:ea typeface="고도 M" panose="02000503000000020004" pitchFamily="2" charset="-127"/>
              </a:rPr>
              <a:t>뷰티코디네이터</a:t>
            </a:r>
            <a:r>
              <a:rPr lang="ko-KR" altLang="en-US" sz="2000" b="1" dirty="0">
                <a:latin typeface="고도 M" panose="02000503000000020004" pitchFamily="2" charset="-127"/>
                <a:ea typeface="고도 M" panose="02000503000000020004" pitchFamily="2" charset="-127"/>
              </a:rPr>
              <a:t> 역할</a:t>
            </a:r>
            <a:endParaRPr lang="en-US" altLang="ko-KR" sz="2000" b="1" dirty="0">
              <a:latin typeface="고도 M" panose="02000503000000020004" pitchFamily="2" charset="-127"/>
              <a:ea typeface="고도 M" panose="02000503000000020004" pitchFamily="2" charset="-127"/>
            </a:endParaRPr>
          </a:p>
          <a:p>
            <a:pPr algn="just"/>
            <a:endParaRPr lang="en-US" altLang="ko-KR" sz="1400" dirty="0">
              <a:latin typeface="고도 M" panose="02000503000000020004" pitchFamily="2" charset="-127"/>
              <a:ea typeface="고도 M" panose="02000503000000020004" pitchFamily="2" charset="-127"/>
            </a:endParaRPr>
          </a:p>
          <a:p>
            <a:pPr algn="just">
              <a:lnSpc>
                <a:spcPct val="150000"/>
              </a:lnSpc>
            </a:pPr>
            <a:r>
              <a:rPr lang="ko-KR" altLang="en-US" sz="1600" dirty="0">
                <a:latin typeface="고도 M" panose="02000503000000020004" pitchFamily="2" charset="-127"/>
                <a:ea typeface="고도 M" panose="02000503000000020004" pitchFamily="2" charset="-127"/>
              </a:rPr>
              <a:t>피부과와 </a:t>
            </a:r>
            <a:r>
              <a:rPr lang="ko-KR" altLang="en-US" sz="1600" dirty="0" err="1">
                <a:latin typeface="고도 M" panose="02000503000000020004" pitchFamily="2" charset="-127"/>
                <a:ea typeface="고도 M" panose="02000503000000020004" pitchFamily="2" charset="-127"/>
              </a:rPr>
              <a:t>피부샵에서</a:t>
            </a:r>
            <a:r>
              <a:rPr lang="ko-KR" altLang="en-US" sz="1600" dirty="0">
                <a:latin typeface="고도 M" panose="02000503000000020004" pitchFamily="2" charset="-127"/>
                <a:ea typeface="고도 M" panose="02000503000000020004" pitchFamily="2" charset="-127"/>
              </a:rPr>
              <a:t> 예약관리와 전화응대</a:t>
            </a:r>
            <a:r>
              <a:rPr lang="en-US" altLang="ko-KR" sz="1600" dirty="0">
                <a:latin typeface="고도 M" panose="02000503000000020004" pitchFamily="2" charset="-127"/>
                <a:ea typeface="고도 M" panose="02000503000000020004" pitchFamily="2" charset="-127"/>
              </a:rPr>
              <a:t>, </a:t>
            </a:r>
            <a:r>
              <a:rPr lang="ko-KR" altLang="en-US" sz="1600" dirty="0" err="1">
                <a:latin typeface="고도 M" panose="02000503000000020004" pitchFamily="2" charset="-127"/>
                <a:ea typeface="고도 M" panose="02000503000000020004" pitchFamily="2" charset="-127"/>
              </a:rPr>
              <a:t>이메일관리를</a:t>
            </a:r>
            <a:r>
              <a:rPr lang="ko-KR" altLang="en-US" sz="1600" dirty="0">
                <a:latin typeface="고도 M" panose="02000503000000020004" pitchFamily="2" charset="-127"/>
                <a:ea typeface="고도 M" panose="02000503000000020004" pitchFamily="2" charset="-127"/>
              </a:rPr>
              <a:t> 하며 진료를 마친 환자에게 치료에 대한 설명과 주의점</a:t>
            </a:r>
            <a:r>
              <a:rPr lang="en-US" altLang="ko-KR" sz="1600" dirty="0">
                <a:latin typeface="고도 M" panose="02000503000000020004" pitchFamily="2" charset="-127"/>
                <a:ea typeface="고도 M" panose="02000503000000020004" pitchFamily="2" charset="-127"/>
              </a:rPr>
              <a:t>, </a:t>
            </a:r>
            <a:r>
              <a:rPr lang="ko-KR" altLang="en-US" sz="1600" dirty="0">
                <a:latin typeface="고도 M" panose="02000503000000020004" pitchFamily="2" charset="-127"/>
                <a:ea typeface="고도 M" panose="02000503000000020004" pitchFamily="2" charset="-127"/>
              </a:rPr>
              <a:t>처방전 등을 안내한다</a:t>
            </a:r>
            <a:r>
              <a:rPr lang="en-US" altLang="ko-KR" sz="1600" dirty="0" smtClean="0">
                <a:latin typeface="고도 M" panose="02000503000000020004" pitchFamily="2" charset="-127"/>
                <a:ea typeface="고도 M" panose="02000503000000020004" pitchFamily="2" charset="-127"/>
              </a:rPr>
              <a:t>.</a:t>
            </a:r>
          </a:p>
          <a:p>
            <a:pPr algn="just">
              <a:lnSpc>
                <a:spcPct val="150000"/>
              </a:lnSpc>
            </a:pPr>
            <a:r>
              <a:rPr lang="en-US" altLang="ko-KR" sz="1600" dirty="0" smtClean="0">
                <a:latin typeface="고도 M" panose="02000503000000020004" pitchFamily="2" charset="-127"/>
                <a:ea typeface="고도 M" panose="02000503000000020004" pitchFamily="2" charset="-127"/>
              </a:rPr>
              <a:t> </a:t>
            </a:r>
            <a:r>
              <a:rPr lang="ko-KR" altLang="en-US" sz="1600" dirty="0">
                <a:latin typeface="고도 M" panose="02000503000000020004" pitchFamily="2" charset="-127"/>
                <a:ea typeface="고도 M" panose="02000503000000020004" pitchFamily="2" charset="-127"/>
              </a:rPr>
              <a:t>환자의 고민이나 불만사항을 병원에 전달하고 환자의 만족도를 높이기 위해 전문지식을 함양하여 보다 쉽게 문제를 해결한다</a:t>
            </a:r>
            <a:r>
              <a:rPr lang="en-US" altLang="ko-KR" sz="1600" dirty="0">
                <a:latin typeface="고도 M" panose="02000503000000020004" pitchFamily="2" charset="-127"/>
                <a:ea typeface="고도 M" panose="02000503000000020004" pitchFamily="2" charset="-127"/>
              </a:rPr>
              <a:t>.</a:t>
            </a:r>
            <a:endParaRPr lang="ko-KR" altLang="en-US" sz="1600" dirty="0">
              <a:latin typeface="고도 M" panose="02000503000000020004" pitchFamily="2" charset="-127"/>
              <a:ea typeface="고도 M" panose="02000503000000020004" pitchFamily="2" charset="-127"/>
            </a:endParaRPr>
          </a:p>
        </p:txBody>
      </p:sp>
      <p:sp>
        <p:nvSpPr>
          <p:cNvPr id="11" name="TextBox 10"/>
          <p:cNvSpPr txBox="1"/>
          <p:nvPr/>
        </p:nvSpPr>
        <p:spPr>
          <a:xfrm>
            <a:off x="2870200" y="6161551"/>
            <a:ext cx="9486900" cy="3293209"/>
          </a:xfrm>
          <a:prstGeom prst="rect">
            <a:avLst/>
          </a:prstGeom>
          <a:noFill/>
        </p:spPr>
        <p:txBody>
          <a:bodyPr wrap="square" rtlCol="0">
            <a:spAutoFit/>
          </a:bodyPr>
          <a:lstStyle/>
          <a:p>
            <a:pPr algn="just"/>
            <a:r>
              <a:rPr lang="ko-KR" altLang="en-US" sz="2400" b="1" dirty="0" err="1">
                <a:latin typeface="고도 M" panose="02000503000000020004" pitchFamily="2" charset="-127"/>
                <a:ea typeface="고도 M" panose="02000503000000020004" pitchFamily="2" charset="-127"/>
              </a:rPr>
              <a:t>뷰티코디네이터</a:t>
            </a:r>
            <a:r>
              <a:rPr lang="ko-KR" altLang="en-US" sz="2400" b="1" dirty="0">
                <a:latin typeface="고도 M" panose="02000503000000020004" pitchFamily="2" charset="-127"/>
                <a:ea typeface="고도 M" panose="02000503000000020004" pitchFamily="2" charset="-127"/>
              </a:rPr>
              <a:t>  전망</a:t>
            </a:r>
            <a:endParaRPr lang="en-US" altLang="ko-KR" sz="2400" b="1" dirty="0">
              <a:latin typeface="고도 M" panose="02000503000000020004" pitchFamily="2" charset="-127"/>
              <a:ea typeface="고도 M" panose="02000503000000020004" pitchFamily="2" charset="-127"/>
            </a:endParaRPr>
          </a:p>
          <a:p>
            <a:pPr algn="just"/>
            <a:endParaRPr lang="en-US" altLang="ko-KR" sz="1600" dirty="0">
              <a:latin typeface="고도 M" panose="02000503000000020004" pitchFamily="2" charset="-127"/>
              <a:ea typeface="고도 M" panose="02000503000000020004" pitchFamily="2" charset="-127"/>
            </a:endParaRPr>
          </a:p>
          <a:p>
            <a:pPr algn="just">
              <a:lnSpc>
                <a:spcPct val="150000"/>
              </a:lnSpc>
            </a:pPr>
            <a:r>
              <a:rPr lang="ko-KR" altLang="en-US" sz="1600" dirty="0">
                <a:latin typeface="고도 M" panose="02000503000000020004" pitchFamily="2" charset="-127"/>
                <a:ea typeface="고도 M" panose="02000503000000020004" pitchFamily="2" charset="-127"/>
              </a:rPr>
              <a:t>나를 꾸미는 것에 투자하는 시대인 만큼 미용분야에 대한 사람들이 관심이 높다</a:t>
            </a:r>
            <a:r>
              <a:rPr lang="en-US" altLang="ko-KR" sz="1600" dirty="0">
                <a:latin typeface="고도 M" panose="02000503000000020004" pitchFamily="2" charset="-127"/>
                <a:ea typeface="고도 M" panose="02000503000000020004" pitchFamily="2" charset="-127"/>
              </a:rPr>
              <a:t>. </a:t>
            </a:r>
            <a:r>
              <a:rPr lang="ko-KR" altLang="en-US" sz="1600" dirty="0">
                <a:latin typeface="고도 M" panose="02000503000000020004" pitchFamily="2" charset="-127"/>
                <a:ea typeface="고도 M" panose="02000503000000020004" pitchFamily="2" charset="-127"/>
              </a:rPr>
              <a:t>뿐만 아니라 </a:t>
            </a:r>
            <a:r>
              <a:rPr lang="ko-KR" altLang="en-US" sz="1600" dirty="0" err="1">
                <a:latin typeface="고도 M" panose="02000503000000020004" pitchFamily="2" charset="-127"/>
                <a:ea typeface="고도 M" panose="02000503000000020004" pitchFamily="2" charset="-127"/>
              </a:rPr>
              <a:t>피붕미용은</a:t>
            </a:r>
            <a:r>
              <a:rPr lang="ko-KR" altLang="en-US" sz="1600" dirty="0">
                <a:latin typeface="고도 M" panose="02000503000000020004" pitchFamily="2" charset="-127"/>
                <a:ea typeface="고도 M" panose="02000503000000020004" pitchFamily="2" charset="-127"/>
              </a:rPr>
              <a:t> 보편적으로 </a:t>
            </a:r>
            <a:r>
              <a:rPr lang="ko-KR" altLang="en-US" sz="1600" dirty="0" err="1">
                <a:latin typeface="고도 M" panose="02000503000000020004" pitchFamily="2" charset="-127"/>
                <a:ea typeface="고도 M" panose="02000503000000020004" pitchFamily="2" charset="-127"/>
              </a:rPr>
              <a:t>접할수</a:t>
            </a:r>
            <a:r>
              <a:rPr lang="ko-KR" altLang="en-US" sz="1600" dirty="0">
                <a:latin typeface="고도 M" panose="02000503000000020004" pitchFamily="2" charset="-127"/>
                <a:ea typeface="고도 M" panose="02000503000000020004" pitchFamily="2" charset="-127"/>
              </a:rPr>
              <a:t> 있고 고가라는 인식이 사라져 수요가 많기 대문에 피부관리사의 미래는 갈수록 밝다</a:t>
            </a:r>
            <a:r>
              <a:rPr lang="en-US" altLang="ko-KR" sz="1600" dirty="0">
                <a:latin typeface="고도 M" panose="02000503000000020004" pitchFamily="2" charset="-127"/>
                <a:ea typeface="고도 M" panose="02000503000000020004" pitchFamily="2" charset="-127"/>
              </a:rPr>
              <a:t>. </a:t>
            </a:r>
            <a:r>
              <a:rPr lang="ko-KR" altLang="en-US" sz="1600" dirty="0">
                <a:latin typeface="고도 M" panose="02000503000000020004" pitchFamily="2" charset="-127"/>
                <a:ea typeface="고도 M" panose="02000503000000020004" pitchFamily="2" charset="-127"/>
              </a:rPr>
              <a:t>매년 </a:t>
            </a:r>
            <a:r>
              <a:rPr lang="ko-KR" altLang="en-US" sz="1600" dirty="0" err="1">
                <a:latin typeface="고도 M" panose="02000503000000020004" pitchFamily="2" charset="-127"/>
                <a:ea typeface="고도 M" panose="02000503000000020004" pitchFamily="2" charset="-127"/>
              </a:rPr>
              <a:t>피부미용과가</a:t>
            </a:r>
            <a:r>
              <a:rPr lang="ko-KR" altLang="en-US" sz="1600" dirty="0">
                <a:latin typeface="고도 M" panose="02000503000000020004" pitchFamily="2" charset="-127"/>
                <a:ea typeface="고도 M" panose="02000503000000020004" pitchFamily="2" charset="-127"/>
              </a:rPr>
              <a:t> 신설되고 피부미용전공자들이 생기고 있으며 급부상하는 산업이다</a:t>
            </a:r>
            <a:r>
              <a:rPr lang="en-US" altLang="ko-KR" sz="1600" dirty="0">
                <a:latin typeface="고도 M" panose="02000503000000020004" pitchFamily="2" charset="-127"/>
                <a:ea typeface="고도 M" panose="02000503000000020004" pitchFamily="2" charset="-127"/>
              </a:rPr>
              <a:t>.  </a:t>
            </a:r>
            <a:r>
              <a:rPr lang="ko-KR" altLang="en-US" sz="1600" dirty="0" err="1">
                <a:latin typeface="고도 M" panose="02000503000000020004" pitchFamily="2" charset="-127"/>
                <a:ea typeface="고도 M" panose="02000503000000020004" pitchFamily="2" charset="-127"/>
              </a:rPr>
              <a:t>뷰티코디네이터는</a:t>
            </a:r>
            <a:r>
              <a:rPr lang="ko-KR" altLang="en-US" sz="1600" dirty="0">
                <a:latin typeface="고도 M" panose="02000503000000020004" pitchFamily="2" charset="-127"/>
                <a:ea typeface="고도 M" panose="02000503000000020004" pitchFamily="2" charset="-127"/>
              </a:rPr>
              <a:t> 미용에 관심이 있는 고객이 전문적으로 진단을 받고 쉽게 상담을 받을 수 있도록 돕는 </a:t>
            </a:r>
            <a:r>
              <a:rPr lang="ko-KR" altLang="en-US" sz="1600" dirty="0" err="1">
                <a:latin typeface="고도 M" panose="02000503000000020004" pitchFamily="2" charset="-127"/>
                <a:ea typeface="고도 M" panose="02000503000000020004" pitchFamily="2" charset="-127"/>
              </a:rPr>
              <a:t>일을한다</a:t>
            </a:r>
            <a:r>
              <a:rPr lang="en-US" altLang="ko-KR" sz="1600" dirty="0">
                <a:latin typeface="고도 M" panose="02000503000000020004" pitchFamily="2" charset="-127"/>
                <a:ea typeface="고도 M" panose="02000503000000020004" pitchFamily="2" charset="-127"/>
              </a:rPr>
              <a:t>.  </a:t>
            </a:r>
            <a:r>
              <a:rPr lang="ko-KR" altLang="en-US" sz="1600" dirty="0">
                <a:latin typeface="고도 M" panose="02000503000000020004" pitchFamily="2" charset="-127"/>
                <a:ea typeface="고도 M" panose="02000503000000020004" pitchFamily="2" charset="-127"/>
              </a:rPr>
              <a:t>피부과 및 </a:t>
            </a:r>
            <a:r>
              <a:rPr lang="ko-KR" altLang="en-US" sz="1600" dirty="0" err="1">
                <a:latin typeface="고도 M" panose="02000503000000020004" pitchFamily="2" charset="-127"/>
                <a:ea typeface="고도 M" panose="02000503000000020004" pitchFamily="2" charset="-127"/>
              </a:rPr>
              <a:t>피부샵의</a:t>
            </a:r>
            <a:r>
              <a:rPr lang="ko-KR" altLang="en-US" sz="1600" dirty="0">
                <a:latin typeface="고도 M" panose="02000503000000020004" pitchFamily="2" charset="-127"/>
                <a:ea typeface="고도 M" panose="02000503000000020004" pitchFamily="2" charset="-127"/>
              </a:rPr>
              <a:t> 수요가 많아질수록 </a:t>
            </a:r>
            <a:r>
              <a:rPr lang="en-US" altLang="ko-KR" sz="1600" dirty="0">
                <a:latin typeface="고도 M" panose="02000503000000020004" pitchFamily="2" charset="-127"/>
                <a:ea typeface="고도 M" panose="02000503000000020004" pitchFamily="2" charset="-127"/>
              </a:rPr>
              <a:t>1:!</a:t>
            </a:r>
            <a:r>
              <a:rPr lang="ko-KR" altLang="en-US" sz="1600" dirty="0" err="1">
                <a:latin typeface="고도 M" panose="02000503000000020004" pitchFamily="2" charset="-127"/>
                <a:ea typeface="고도 M" panose="02000503000000020004" pitchFamily="2" charset="-127"/>
              </a:rPr>
              <a:t>케어를</a:t>
            </a:r>
            <a:r>
              <a:rPr lang="ko-KR" altLang="en-US" sz="1600" dirty="0">
                <a:latin typeface="고도 M" panose="02000503000000020004" pitchFamily="2" charset="-127"/>
                <a:ea typeface="고도 M" panose="02000503000000020004" pitchFamily="2" charset="-127"/>
              </a:rPr>
              <a:t> 해줄 수 있는 </a:t>
            </a:r>
            <a:r>
              <a:rPr lang="ko-KR" altLang="en-US" sz="1600" dirty="0" err="1">
                <a:latin typeface="고도 M" panose="02000503000000020004" pitchFamily="2" charset="-127"/>
                <a:ea typeface="고도 M" panose="02000503000000020004" pitchFamily="2" charset="-127"/>
              </a:rPr>
              <a:t>뷰티코디네이터를</a:t>
            </a:r>
            <a:r>
              <a:rPr lang="ko-KR" altLang="en-US" sz="1600" dirty="0">
                <a:latin typeface="고도 M" panose="02000503000000020004" pitchFamily="2" charset="-127"/>
                <a:ea typeface="고도 M" panose="02000503000000020004" pitchFamily="2" charset="-127"/>
              </a:rPr>
              <a:t> 채용하는 기관이 늘고 있다</a:t>
            </a:r>
            <a:r>
              <a:rPr lang="en-US" altLang="ko-KR" sz="1600" dirty="0">
                <a:latin typeface="고도 M" panose="02000503000000020004" pitchFamily="2" charset="-127"/>
                <a:ea typeface="고도 M" panose="02000503000000020004" pitchFamily="2" charset="-127"/>
              </a:rPr>
              <a:t>. </a:t>
            </a:r>
            <a:endParaRPr lang="en-US" altLang="ko-KR" sz="1600" dirty="0" smtClean="0">
              <a:latin typeface="고도 M" panose="02000503000000020004" pitchFamily="2" charset="-127"/>
              <a:ea typeface="고도 M" panose="02000503000000020004" pitchFamily="2" charset="-127"/>
            </a:endParaRPr>
          </a:p>
          <a:p>
            <a:pPr algn="just">
              <a:lnSpc>
                <a:spcPct val="150000"/>
              </a:lnSpc>
            </a:pPr>
            <a:endParaRPr lang="en-US" altLang="ko-KR" sz="1600" dirty="0">
              <a:latin typeface="고도 M" panose="02000503000000020004" pitchFamily="2" charset="-127"/>
              <a:ea typeface="고도 M" panose="02000503000000020004" pitchFamily="2" charset="-127"/>
            </a:endParaRPr>
          </a:p>
          <a:p>
            <a:pPr algn="just">
              <a:lnSpc>
                <a:spcPct val="150000"/>
              </a:lnSpc>
            </a:pPr>
            <a:r>
              <a:rPr lang="ko-KR" altLang="en-US" sz="1600" dirty="0">
                <a:latin typeface="고도 M" panose="02000503000000020004" pitchFamily="2" charset="-127"/>
                <a:ea typeface="고도 M" panose="02000503000000020004" pitchFamily="2" charset="-127"/>
              </a:rPr>
              <a:t>뷰티코디네이터 </a:t>
            </a:r>
            <a:r>
              <a:rPr lang="ko-KR" altLang="en-US" sz="1600" dirty="0" err="1">
                <a:latin typeface="고도 M" panose="02000503000000020004" pitchFamily="2" charset="-127"/>
                <a:ea typeface="고도 M" panose="02000503000000020004" pitchFamily="2" charset="-127"/>
              </a:rPr>
              <a:t>활동분야</a:t>
            </a:r>
            <a:r>
              <a:rPr lang="en-US" altLang="ko-KR" sz="1600" dirty="0" smtClean="0">
                <a:latin typeface="고도 M" panose="02000503000000020004" pitchFamily="2" charset="-127"/>
                <a:ea typeface="고도 M" panose="02000503000000020004" pitchFamily="2" charset="-127"/>
              </a:rPr>
              <a:t>: </a:t>
            </a:r>
            <a:r>
              <a:rPr lang="ko-KR" altLang="en-US" sz="1600" dirty="0" smtClean="0">
                <a:latin typeface="고도 M" panose="02000503000000020004" pitchFamily="2" charset="-127"/>
                <a:ea typeface="고도 M" panose="02000503000000020004" pitchFamily="2" charset="-127"/>
              </a:rPr>
              <a:t>스파</a:t>
            </a:r>
            <a:r>
              <a:rPr lang="en-US" altLang="ko-KR" sz="1600" dirty="0">
                <a:latin typeface="고도 M" panose="02000503000000020004" pitchFamily="2" charset="-127"/>
                <a:ea typeface="고도 M" panose="02000503000000020004" pitchFamily="2" charset="-127"/>
              </a:rPr>
              <a:t>, </a:t>
            </a:r>
            <a:r>
              <a:rPr lang="ko-KR" altLang="en-US" sz="1600" dirty="0" err="1">
                <a:latin typeface="고도 M" panose="02000503000000020004" pitchFamily="2" charset="-127"/>
                <a:ea typeface="고도 M" panose="02000503000000020004" pitchFamily="2" charset="-127"/>
              </a:rPr>
              <a:t>왁싱샵</a:t>
            </a:r>
            <a:r>
              <a:rPr lang="en-US" altLang="ko-KR" sz="1600" dirty="0">
                <a:latin typeface="고도 M" panose="02000503000000020004" pitchFamily="2" charset="-127"/>
                <a:ea typeface="고도 M" panose="02000503000000020004" pitchFamily="2" charset="-127"/>
              </a:rPr>
              <a:t>, </a:t>
            </a:r>
            <a:r>
              <a:rPr lang="ko-KR" altLang="en-US" sz="1600" dirty="0" err="1">
                <a:latin typeface="고도 M" panose="02000503000000020004" pitchFamily="2" charset="-127"/>
                <a:ea typeface="고도 M" panose="02000503000000020004" pitchFamily="2" charset="-127"/>
              </a:rPr>
              <a:t>전문뷰티살롱</a:t>
            </a:r>
            <a:r>
              <a:rPr lang="en-US" altLang="ko-KR" sz="1600" dirty="0">
                <a:latin typeface="고도 M" panose="02000503000000020004" pitchFamily="2" charset="-127"/>
                <a:ea typeface="고도 M" panose="02000503000000020004" pitchFamily="2" charset="-127"/>
              </a:rPr>
              <a:t>, </a:t>
            </a:r>
            <a:r>
              <a:rPr lang="ko-KR" altLang="en-US" sz="1600" dirty="0">
                <a:latin typeface="고도 M" panose="02000503000000020004" pitchFamily="2" charset="-127"/>
                <a:ea typeface="고도 M" panose="02000503000000020004" pitchFamily="2" charset="-127"/>
              </a:rPr>
              <a:t>성형외과</a:t>
            </a:r>
            <a:r>
              <a:rPr lang="en-US" altLang="ko-KR" sz="1600" dirty="0">
                <a:latin typeface="고도 M" panose="02000503000000020004" pitchFamily="2" charset="-127"/>
                <a:ea typeface="고도 M" panose="02000503000000020004" pitchFamily="2" charset="-127"/>
              </a:rPr>
              <a:t>, </a:t>
            </a:r>
            <a:r>
              <a:rPr lang="ko-KR" altLang="en-US" sz="1600" dirty="0">
                <a:latin typeface="고도 M" panose="02000503000000020004" pitchFamily="2" charset="-127"/>
                <a:ea typeface="고도 M" panose="02000503000000020004" pitchFamily="2" charset="-127"/>
              </a:rPr>
              <a:t>피부과</a:t>
            </a:r>
            <a:r>
              <a:rPr lang="en-US" altLang="ko-KR" sz="1600" dirty="0">
                <a:latin typeface="고도 M" panose="02000503000000020004" pitchFamily="2" charset="-127"/>
                <a:ea typeface="고도 M" panose="02000503000000020004" pitchFamily="2" charset="-127"/>
              </a:rPr>
              <a:t>, </a:t>
            </a:r>
            <a:r>
              <a:rPr lang="ko-KR" altLang="en-US" sz="1600" dirty="0">
                <a:latin typeface="고도 M" panose="02000503000000020004" pitchFamily="2" charset="-127"/>
                <a:ea typeface="고도 M" panose="02000503000000020004" pitchFamily="2" charset="-127"/>
              </a:rPr>
              <a:t>한의원</a:t>
            </a:r>
            <a:r>
              <a:rPr lang="en-US" altLang="ko-KR" sz="1600" dirty="0">
                <a:latin typeface="고도 M" panose="02000503000000020004" pitchFamily="2" charset="-127"/>
                <a:ea typeface="고도 M" panose="02000503000000020004" pitchFamily="2" charset="-127"/>
              </a:rPr>
              <a:t>, </a:t>
            </a:r>
            <a:r>
              <a:rPr lang="ko-KR" altLang="en-US" sz="1600" dirty="0" err="1">
                <a:latin typeface="고도 M" panose="02000503000000020004" pitchFamily="2" charset="-127"/>
                <a:ea typeface="고도 M" panose="02000503000000020004" pitchFamily="2" charset="-127"/>
              </a:rPr>
              <a:t>피부샵</a:t>
            </a:r>
            <a:r>
              <a:rPr lang="en-US" altLang="ko-KR" sz="1600" dirty="0">
                <a:latin typeface="고도 M" panose="02000503000000020004" pitchFamily="2" charset="-127"/>
                <a:ea typeface="고도 M" panose="02000503000000020004" pitchFamily="2" charset="-127"/>
              </a:rPr>
              <a:t>, </a:t>
            </a:r>
            <a:r>
              <a:rPr lang="ko-KR" altLang="en-US" sz="1600" dirty="0" err="1">
                <a:latin typeface="고도 M" panose="02000503000000020004" pitchFamily="2" charset="-127"/>
                <a:ea typeface="고도 M" panose="02000503000000020004" pitchFamily="2" charset="-127"/>
              </a:rPr>
              <a:t>탈모케어</a:t>
            </a:r>
            <a:r>
              <a:rPr lang="ko-KR" altLang="en-US" sz="1600" dirty="0">
                <a:latin typeface="고도 M" panose="02000503000000020004" pitchFamily="2" charset="-127"/>
                <a:ea typeface="고도 M" panose="02000503000000020004" pitchFamily="2" charset="-127"/>
              </a:rPr>
              <a:t> 등</a:t>
            </a:r>
            <a:endParaRPr lang="en-US" altLang="ko-KR" sz="1600" dirty="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3" cstate="print">
            <a:extLst>
              <a:ext uri="{28A0092B-C50C-407E-A947-70E740481C1C}">
                <a14:useLocalDpi xmlns:a14="http://schemas.microsoft.com/office/drawing/2010/main" val="0"/>
              </a:ext>
            </a:extLst>
          </a:blip>
          <a:srcRect r="79945"/>
          <a:stretch/>
        </p:blipFill>
        <p:spPr>
          <a:xfrm>
            <a:off x="0" y="0"/>
            <a:ext cx="6244589" cy="2532348"/>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8534" y="-2130"/>
            <a:ext cx="12801600" cy="2532348"/>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ko-KR" altLang="en-US" sz="2223"/>
          </a:p>
        </p:txBody>
      </p:sp>
      <p:sp>
        <p:nvSpPr>
          <p:cNvPr id="14" name="TextBox 13"/>
          <p:cNvSpPr txBox="1"/>
          <p:nvPr/>
        </p:nvSpPr>
        <p:spPr>
          <a:xfrm>
            <a:off x="281805" y="483427"/>
            <a:ext cx="4460896" cy="1565493"/>
          </a:xfrm>
          <a:prstGeom prst="rect">
            <a:avLst/>
          </a:prstGeom>
          <a:noFill/>
        </p:spPr>
        <p:txBody>
          <a:bodyPr wrap="square" rtlCol="0">
            <a:spAutoFit/>
          </a:bodyPr>
          <a:lstStyle/>
          <a:p>
            <a:r>
              <a:rPr lang="en-US" altLang="ko-KR" sz="2223" dirty="0">
                <a:solidFill>
                  <a:schemeClr val="bg1"/>
                </a:solidFill>
                <a:latin typeface="고도 M" panose="02000503000000020004" pitchFamily="2" charset="-127"/>
                <a:ea typeface="고도 M" panose="02000503000000020004" pitchFamily="2" charset="-127"/>
              </a:rPr>
              <a:t>‘</a:t>
            </a:r>
            <a:r>
              <a:rPr lang="ko-KR" altLang="en-US" sz="2223" dirty="0">
                <a:solidFill>
                  <a:schemeClr val="bg1"/>
                </a:solidFill>
                <a:latin typeface="고도 M" panose="02000503000000020004" pitchFamily="2" charset="-127"/>
                <a:ea typeface="고도 M" panose="02000503000000020004" pitchFamily="2" charset="-127"/>
              </a:rPr>
              <a:t>당신의 커리어를 </a:t>
            </a:r>
            <a:r>
              <a:rPr lang="en-US" altLang="ko-KR" sz="2223" dirty="0">
                <a:solidFill>
                  <a:schemeClr val="bg1"/>
                </a:solidFill>
                <a:latin typeface="고도 M" panose="02000503000000020004" pitchFamily="2" charset="-127"/>
                <a:ea typeface="고도 M" panose="02000503000000020004" pitchFamily="2" charset="-127"/>
              </a:rPr>
              <a:t>up grade </a:t>
            </a:r>
            <a:r>
              <a:rPr lang="ko-KR" altLang="en-US" sz="2223" dirty="0">
                <a:solidFill>
                  <a:schemeClr val="bg1"/>
                </a:solidFill>
                <a:latin typeface="고도 M" panose="02000503000000020004" pitchFamily="2" charset="-127"/>
                <a:ea typeface="고도 M" panose="02000503000000020004" pitchFamily="2" charset="-127"/>
              </a:rPr>
              <a:t>할</a:t>
            </a:r>
            <a:r>
              <a:rPr lang="en-US" altLang="ko-KR" sz="2223" dirty="0">
                <a:solidFill>
                  <a:schemeClr val="bg1"/>
                </a:solidFill>
                <a:latin typeface="고도 M" panose="02000503000000020004" pitchFamily="2" charset="-127"/>
                <a:ea typeface="고도 M" panose="02000503000000020004" pitchFamily="2" charset="-127"/>
              </a:rPr>
              <a:t> </a:t>
            </a:r>
            <a:r>
              <a:rPr lang="ko-KR" altLang="en-US" sz="2223" dirty="0">
                <a:solidFill>
                  <a:schemeClr val="bg1"/>
                </a:solidFill>
                <a:latin typeface="고도 M" panose="02000503000000020004" pitchFamily="2" charset="-127"/>
                <a:ea typeface="고도 M" panose="02000503000000020004" pitchFamily="2" charset="-127"/>
              </a:rPr>
              <a:t>시간</a:t>
            </a:r>
            <a:r>
              <a:rPr lang="en-US" altLang="ko-KR" sz="2223" dirty="0">
                <a:solidFill>
                  <a:schemeClr val="bg1"/>
                </a:solidFill>
                <a:latin typeface="고도 M" panose="02000503000000020004" pitchFamily="2" charset="-127"/>
                <a:ea typeface="고도 M" panose="02000503000000020004" pitchFamily="2" charset="-127"/>
              </a:rPr>
              <a:t>’</a:t>
            </a:r>
          </a:p>
          <a:p>
            <a:r>
              <a:rPr lang="ko-KR" altLang="en-US" sz="2940" dirty="0">
                <a:solidFill>
                  <a:schemeClr val="bg1"/>
                </a:solidFill>
                <a:latin typeface="고도 M" panose="02000503000000020004" pitchFamily="2" charset="-127"/>
                <a:ea typeface="고도 M" panose="02000503000000020004" pitchFamily="2" charset="-127"/>
              </a:rPr>
              <a:t>한국커리어디자인교육원</a:t>
            </a:r>
            <a:endParaRPr lang="en-US" altLang="ko-KR" sz="2940" dirty="0">
              <a:solidFill>
                <a:schemeClr val="bg1"/>
              </a:solidFill>
              <a:latin typeface="고도 M" panose="02000503000000020004" pitchFamily="2" charset="-127"/>
              <a:ea typeface="고도 M" panose="02000503000000020004" pitchFamily="2" charset="-127"/>
            </a:endParaRPr>
          </a:p>
          <a:p>
            <a:r>
              <a:rPr lang="ko-KR" altLang="en-US" sz="1470" dirty="0" err="1">
                <a:latin typeface="고도 M" panose="02000503000000020004" pitchFamily="2" charset="-127"/>
                <a:ea typeface="고도 M" panose="02000503000000020004" pitchFamily="2" charset="-127"/>
              </a:rPr>
              <a:t>뷰티전문인력양성</a:t>
            </a:r>
            <a:r>
              <a:rPr lang="en-US" altLang="ko-KR" sz="1470" dirty="0">
                <a:latin typeface="고도 M" panose="02000503000000020004" pitchFamily="2" charset="-127"/>
                <a:ea typeface="고도 M" panose="02000503000000020004" pitchFamily="2" charset="-127"/>
              </a:rPr>
              <a:t>,</a:t>
            </a:r>
            <a:r>
              <a:rPr lang="ko-KR" altLang="en-US" sz="1470" dirty="0" err="1">
                <a:latin typeface="고도 M" panose="02000503000000020004" pitchFamily="2" charset="-127"/>
                <a:ea typeface="고도 M" panose="02000503000000020004" pitchFamily="2" charset="-127"/>
              </a:rPr>
              <a:t>뷰티자격과정</a:t>
            </a:r>
            <a:r>
              <a:rPr lang="en-US" altLang="ko-KR" sz="1470" dirty="0">
                <a:latin typeface="고도 M" panose="02000503000000020004" pitchFamily="2" charset="-127"/>
                <a:ea typeface="고도 M" panose="02000503000000020004" pitchFamily="2" charset="-127"/>
              </a:rPr>
              <a:t>,</a:t>
            </a:r>
            <a:r>
              <a:rPr lang="ko-KR" altLang="en-US" sz="1470" dirty="0">
                <a:latin typeface="고도 M" panose="02000503000000020004" pitchFamily="2" charset="-127"/>
                <a:ea typeface="고도 M" panose="02000503000000020004" pitchFamily="2" charset="-127"/>
              </a:rPr>
              <a:t>미용컨설팅</a:t>
            </a:r>
          </a:p>
          <a:p>
            <a:endParaRPr lang="en-US" altLang="ko-KR" sz="2940" dirty="0">
              <a:solidFill>
                <a:schemeClr val="bg1"/>
              </a:solidFill>
              <a:latin typeface="고도 M" panose="02000503000000020004" pitchFamily="2" charset="-127"/>
              <a:ea typeface="고도 M" panose="02000503000000020004" pitchFamily="2" charset="-127"/>
            </a:endParaRPr>
          </a:p>
        </p:txBody>
      </p:sp>
      <p:pic>
        <p:nvPicPr>
          <p:cNvPr id="15" name="그림 14">
            <a:extLst>
              <a:ext uri="{FF2B5EF4-FFF2-40B4-BE49-F238E27FC236}">
                <a16:creationId xmlns:a16="http://schemas.microsoft.com/office/drawing/2014/main" id="{9B703A66-D44E-4593-8B3B-C09B7C8F62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682" r="15003"/>
          <a:stretch/>
        </p:blipFill>
        <p:spPr>
          <a:xfrm>
            <a:off x="234815" y="6092994"/>
            <a:ext cx="1937015" cy="3402378"/>
          </a:xfrm>
          <a:prstGeom prst="rect">
            <a:avLst/>
          </a:prstGeom>
          <a:ln>
            <a:noFill/>
          </a:ln>
          <a:effectLst>
            <a:softEdge rad="112500"/>
          </a:effectLst>
        </p:spPr>
      </p:pic>
    </p:spTree>
    <p:extLst>
      <p:ext uri="{BB962C8B-B14F-4D97-AF65-F5344CB8AC3E}">
        <p14:creationId xmlns:p14="http://schemas.microsoft.com/office/powerpoint/2010/main" val="2787610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3216798239"/>
              </p:ext>
            </p:extLst>
          </p:nvPr>
        </p:nvGraphicFramePr>
        <p:xfrm>
          <a:off x="457239" y="2269052"/>
          <a:ext cx="11747461" cy="7168500"/>
        </p:xfrm>
        <a:graphic>
          <a:graphicData uri="http://schemas.openxmlformats.org/drawingml/2006/table">
            <a:tbl>
              <a:tblPr firstRow="1" bandRow="1">
                <a:tableStyleId>{5C22544A-7EE6-4342-B048-85BDC9FD1C3A}</a:tableStyleId>
              </a:tblPr>
              <a:tblGrid>
                <a:gridCol w="3141763">
                  <a:extLst>
                    <a:ext uri="{9D8B030D-6E8A-4147-A177-3AD203B41FA5}">
                      <a16:colId xmlns:a16="http://schemas.microsoft.com/office/drawing/2014/main" val="20000"/>
                    </a:ext>
                  </a:extLst>
                </a:gridCol>
                <a:gridCol w="7239714">
                  <a:extLst>
                    <a:ext uri="{9D8B030D-6E8A-4147-A177-3AD203B41FA5}">
                      <a16:colId xmlns:a16="http://schemas.microsoft.com/office/drawing/2014/main" val="20001"/>
                    </a:ext>
                  </a:extLst>
                </a:gridCol>
                <a:gridCol w="1365984">
                  <a:extLst>
                    <a:ext uri="{9D8B030D-6E8A-4147-A177-3AD203B41FA5}">
                      <a16:colId xmlns:a16="http://schemas.microsoft.com/office/drawing/2014/main" val="20002"/>
                    </a:ext>
                  </a:extLst>
                </a:gridCol>
              </a:tblGrid>
              <a:tr h="383926">
                <a:tc>
                  <a:txBody>
                    <a:bodyPr/>
                    <a:lstStyle/>
                    <a:p>
                      <a:pPr latinLnBrk="1"/>
                      <a:r>
                        <a:rPr lang="en-US" altLang="ko-KR" sz="1500" dirty="0" smtClean="0">
                          <a:latin typeface="고도 M" panose="02000503000000020004" pitchFamily="2" charset="-127"/>
                          <a:ea typeface="고도 M" panose="02000503000000020004" pitchFamily="2" charset="-127"/>
                        </a:rPr>
                        <a:t>Module</a:t>
                      </a:r>
                      <a:endParaRPr lang="ko-KR" altLang="en-US" sz="1500" dirty="0">
                        <a:latin typeface="고도 M" panose="02000503000000020004" pitchFamily="2" charset="-127"/>
                        <a:ea typeface="고도 M" panose="02000503000000020004" pitchFamily="2" charset="-127"/>
                      </a:endParaRPr>
                    </a:p>
                  </a:txBody>
                  <a:tcPr marL="96012" marR="96012" marT="48006" marB="48006"/>
                </a:tc>
                <a:tc>
                  <a:txBody>
                    <a:bodyPr/>
                    <a:lstStyle/>
                    <a:p>
                      <a:pPr latinLnBrk="1"/>
                      <a:r>
                        <a:rPr lang="en-US" altLang="ko-KR" sz="1500" dirty="0" smtClean="0">
                          <a:latin typeface="고도 M" panose="02000503000000020004" pitchFamily="2" charset="-127"/>
                          <a:ea typeface="고도 M" panose="02000503000000020004" pitchFamily="2" charset="-127"/>
                        </a:rPr>
                        <a:t>Subject</a:t>
                      </a:r>
                      <a:endParaRPr lang="ko-KR" altLang="en-US" sz="1500" dirty="0">
                        <a:latin typeface="고도 M" panose="02000503000000020004" pitchFamily="2" charset="-127"/>
                        <a:ea typeface="고도 M" panose="02000503000000020004" pitchFamily="2" charset="-127"/>
                      </a:endParaRPr>
                    </a:p>
                  </a:txBody>
                  <a:tcPr marL="96012" marR="96012" marT="48006" marB="48006"/>
                </a:tc>
                <a:tc>
                  <a:txBody>
                    <a:bodyPr/>
                    <a:lstStyle/>
                    <a:p>
                      <a:pPr latinLnBrk="1"/>
                      <a:r>
                        <a:rPr lang="en-US" altLang="ko-KR" sz="1500" dirty="0" smtClean="0">
                          <a:latin typeface="고도 M" panose="02000503000000020004" pitchFamily="2" charset="-127"/>
                          <a:ea typeface="고도 M" panose="02000503000000020004" pitchFamily="2" charset="-127"/>
                        </a:rPr>
                        <a:t>Order</a:t>
                      </a:r>
                      <a:endParaRPr lang="ko-KR" altLang="en-US" sz="1500" dirty="0">
                        <a:latin typeface="고도 M" panose="02000503000000020004" pitchFamily="2" charset="-127"/>
                        <a:ea typeface="고도 M" panose="02000503000000020004" pitchFamily="2" charset="-127"/>
                      </a:endParaRPr>
                    </a:p>
                  </a:txBody>
                  <a:tcPr marL="96012" marR="96012" marT="48006" marB="48006"/>
                </a:tc>
                <a:extLst>
                  <a:ext uri="{0D108BD9-81ED-4DB2-BD59-A6C34878D82A}">
                    <a16:rowId xmlns:a16="http://schemas.microsoft.com/office/drawing/2014/main" val="10000"/>
                  </a:ext>
                </a:extLst>
              </a:tr>
              <a:tr h="744685">
                <a:tc>
                  <a:txBody>
                    <a:bodyPr/>
                    <a:lstStyle/>
                    <a:p>
                      <a:pPr latinLnBrk="1"/>
                      <a:r>
                        <a:rPr lang="ko-KR" altLang="en-US" sz="1500" dirty="0" err="1" smtClean="0">
                          <a:latin typeface="고도 M" panose="02000503000000020004" pitchFamily="2" charset="-127"/>
                          <a:ea typeface="고도 M" panose="02000503000000020004" pitchFamily="2" charset="-127"/>
                        </a:rPr>
                        <a:t>메디컬</a:t>
                      </a:r>
                      <a:r>
                        <a:rPr lang="ko-KR" altLang="en-US" sz="1500" dirty="0" smtClean="0">
                          <a:latin typeface="고도 M" panose="02000503000000020004" pitchFamily="2" charset="-127"/>
                          <a:ea typeface="고도 M" panose="02000503000000020004" pitchFamily="2" charset="-127"/>
                        </a:rPr>
                        <a:t> </a:t>
                      </a:r>
                      <a:r>
                        <a:rPr lang="ko-KR" altLang="en-US" sz="1500" dirty="0" err="1" smtClean="0">
                          <a:latin typeface="고도 M" panose="02000503000000020004" pitchFamily="2" charset="-127"/>
                          <a:ea typeface="고도 M" panose="02000503000000020004" pitchFamily="2" charset="-127"/>
                        </a:rPr>
                        <a:t>에스테틱</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피부과 </a:t>
                      </a:r>
                      <a:r>
                        <a:rPr lang="ko-KR" altLang="en-US" sz="1500" dirty="0" err="1" smtClean="0">
                          <a:latin typeface="고도 M" panose="02000503000000020004" pitchFamily="2" charset="-127"/>
                          <a:ea typeface="고도 M" panose="02000503000000020004" pitchFamily="2" charset="-127"/>
                        </a:rPr>
                        <a:t>뷰티</a:t>
                      </a:r>
                      <a:r>
                        <a:rPr lang="ko-KR" altLang="en-US" sz="1500" dirty="0" smtClean="0">
                          <a:latin typeface="고도 M" panose="02000503000000020004" pitchFamily="2" charset="-127"/>
                          <a:ea typeface="고도 M" panose="02000503000000020004" pitchFamily="2" charset="-127"/>
                        </a:rPr>
                        <a:t> 산업 전망</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err="1" smtClean="0">
                          <a:latin typeface="고도 M" panose="02000503000000020004" pitchFamily="2" charset="-127"/>
                          <a:ea typeface="고도 M" panose="02000503000000020004" pitchFamily="2" charset="-127"/>
                        </a:rPr>
                        <a:t>에스테틱</a:t>
                      </a:r>
                      <a:r>
                        <a:rPr lang="ko-KR" altLang="en-US" sz="1500" dirty="0" smtClean="0">
                          <a:latin typeface="고도 M" panose="02000503000000020004" pitchFamily="2" charset="-127"/>
                          <a:ea typeface="고도 M" panose="02000503000000020004" pitchFamily="2" charset="-127"/>
                        </a:rPr>
                        <a:t> 전망</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baseline="0" dirty="0" smtClean="0">
                          <a:latin typeface="고도 M" panose="02000503000000020004" pitchFamily="2" charset="-127"/>
                          <a:ea typeface="고도 M" panose="02000503000000020004" pitchFamily="2" charset="-127"/>
                        </a:rPr>
                        <a:t>현장에서 하는 업무 환경</a:t>
                      </a:r>
                      <a:endParaRPr lang="en-US" altLang="ko-KR" sz="1500" dirty="0" smtClean="0">
                        <a:latin typeface="고도 M" panose="02000503000000020004" pitchFamily="2" charset="-127"/>
                        <a:ea typeface="고도 M" panose="02000503000000020004" pitchFamily="2" charset="-127"/>
                      </a:endParaRPr>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1"/>
                  </a:ext>
                </a:extLst>
              </a:tr>
              <a:tr h="744685">
                <a:tc>
                  <a:txBody>
                    <a:bodyPr/>
                    <a:lstStyle/>
                    <a:p>
                      <a:pPr latinLnBrk="1"/>
                      <a:r>
                        <a:rPr lang="ko-KR" altLang="en-US" sz="1500" dirty="0" smtClean="0">
                          <a:latin typeface="고도 M" panose="02000503000000020004" pitchFamily="2" charset="-127"/>
                          <a:ea typeface="고도 M" panose="02000503000000020004" pitchFamily="2" charset="-127"/>
                        </a:rPr>
                        <a:t>피부생리 및 피부구조</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피부의 구조와 기능</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피부미용관리 목적</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err="1" smtClean="0">
                          <a:latin typeface="고도 M" panose="02000503000000020004" pitchFamily="2" charset="-127"/>
                          <a:ea typeface="고도 M" panose="02000503000000020004" pitchFamily="2" charset="-127"/>
                        </a:rPr>
                        <a:t>메디컬스킨케어</a:t>
                      </a:r>
                      <a:r>
                        <a:rPr lang="ko-KR" altLang="en-US" sz="1500" dirty="0" smtClean="0">
                          <a:latin typeface="고도 M" panose="02000503000000020004" pitchFamily="2" charset="-127"/>
                          <a:ea typeface="고도 M" panose="02000503000000020004" pitchFamily="2" charset="-127"/>
                        </a:rPr>
                        <a:t> 목적</a:t>
                      </a:r>
                      <a:endParaRPr lang="en-US" altLang="ko-KR" sz="1500" dirty="0" smtClean="0">
                        <a:latin typeface="고도 M" panose="02000503000000020004" pitchFamily="2" charset="-127"/>
                        <a:ea typeface="고도 M" panose="02000503000000020004" pitchFamily="2" charset="-127"/>
                      </a:endParaRPr>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2"/>
                  </a:ext>
                </a:extLst>
              </a:tr>
              <a:tr h="526941">
                <a:tc>
                  <a:txBody>
                    <a:bodyPr/>
                    <a:lstStyle/>
                    <a:p>
                      <a:pPr latinLnBrk="1"/>
                      <a:r>
                        <a:rPr lang="ko-KR" altLang="en-US" sz="1500" dirty="0" smtClean="0">
                          <a:latin typeface="고도 M" panose="02000503000000020004" pitchFamily="2" charset="-127"/>
                          <a:ea typeface="고도 M" panose="02000503000000020004" pitchFamily="2" charset="-127"/>
                        </a:rPr>
                        <a:t>피부유형 분석 및 유형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피부유형 분석 방법</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피부 유형별 특징 및 관리법</a:t>
                      </a:r>
                      <a:endParaRPr lang="en-US" altLang="ko-KR" sz="1500" dirty="0" smtClean="0">
                        <a:latin typeface="고도 M" panose="02000503000000020004" pitchFamily="2" charset="-127"/>
                        <a:ea typeface="고도 M" panose="02000503000000020004" pitchFamily="2" charset="-127"/>
                      </a:endParaRPr>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3"/>
                  </a:ext>
                </a:extLst>
              </a:tr>
              <a:tr h="662666">
                <a:tc>
                  <a:txBody>
                    <a:bodyPr/>
                    <a:lstStyle/>
                    <a:p>
                      <a:pPr latinLnBrk="1"/>
                      <a:r>
                        <a:rPr lang="ko-KR" altLang="en-US" sz="1500" dirty="0" err="1" smtClean="0">
                          <a:latin typeface="고도 M" panose="02000503000000020004" pitchFamily="2" charset="-127"/>
                          <a:ea typeface="고도 M" panose="02000503000000020004" pitchFamily="2" charset="-127"/>
                        </a:rPr>
                        <a:t>클렌징과</a:t>
                      </a:r>
                      <a:r>
                        <a:rPr lang="ko-KR" altLang="en-US" sz="1500" dirty="0" smtClean="0">
                          <a:latin typeface="고도 M" panose="02000503000000020004" pitchFamily="2" charset="-127"/>
                          <a:ea typeface="고도 M" panose="02000503000000020004" pitchFamily="2" charset="-127"/>
                        </a:rPr>
                        <a:t> </a:t>
                      </a:r>
                      <a:r>
                        <a:rPr lang="ko-KR" altLang="en-US" sz="1500" dirty="0" err="1" smtClean="0">
                          <a:latin typeface="고도 M" panose="02000503000000020004" pitchFamily="2" charset="-127"/>
                          <a:ea typeface="고도 M" panose="02000503000000020004" pitchFamily="2" charset="-127"/>
                        </a:rPr>
                        <a:t>딥클렌징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err="1" smtClean="0">
                          <a:latin typeface="고도 M" panose="02000503000000020004" pitchFamily="2" charset="-127"/>
                          <a:ea typeface="고도 M" panose="02000503000000020004" pitchFamily="2" charset="-127"/>
                        </a:rPr>
                        <a:t>클렌징의</a:t>
                      </a:r>
                      <a:r>
                        <a:rPr lang="ko-KR" altLang="en-US" sz="1500" dirty="0" smtClean="0">
                          <a:latin typeface="고도 M" panose="02000503000000020004" pitchFamily="2" charset="-127"/>
                          <a:ea typeface="고도 M" panose="02000503000000020004" pitchFamily="2" charset="-127"/>
                        </a:rPr>
                        <a:t> 정의 및 종류</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err="1" smtClean="0">
                          <a:latin typeface="고도 M" panose="02000503000000020004" pitchFamily="2" charset="-127"/>
                          <a:ea typeface="고도 M" panose="02000503000000020004" pitchFamily="2" charset="-127"/>
                        </a:rPr>
                        <a:t>클렌징</a:t>
                      </a:r>
                      <a:r>
                        <a:rPr lang="ko-KR" altLang="en-US" sz="1500" dirty="0" smtClean="0">
                          <a:latin typeface="고도 M" panose="02000503000000020004" pitchFamily="2" charset="-127"/>
                          <a:ea typeface="고도 M" panose="02000503000000020004" pitchFamily="2" charset="-127"/>
                        </a:rPr>
                        <a:t> 실습</a:t>
                      </a:r>
                      <a:endParaRPr lang="en-US" altLang="ko-KR" sz="1500" dirty="0" smtClean="0">
                        <a:latin typeface="고도 M" panose="02000503000000020004" pitchFamily="2" charset="-127"/>
                        <a:ea typeface="고도 M" panose="02000503000000020004" pitchFamily="2" charset="-127"/>
                      </a:endParaRPr>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4"/>
                  </a:ext>
                </a:extLst>
              </a:tr>
              <a:tr h="962429">
                <a:tc>
                  <a:txBody>
                    <a:bodyPr/>
                    <a:lstStyle/>
                    <a:p>
                      <a:pPr latinLnBrk="1"/>
                      <a:r>
                        <a:rPr lang="ko-KR" altLang="en-US" sz="1500" dirty="0" smtClean="0">
                          <a:latin typeface="고도 M" panose="02000503000000020004" pitchFamily="2" charset="-127"/>
                          <a:ea typeface="고도 M" panose="02000503000000020004" pitchFamily="2" charset="-127"/>
                        </a:rPr>
                        <a:t>문제성 피부의 특징 및 관리방법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여드름 피부 </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여드름 발생기전 </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여드름 종류</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여드름 치료방법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5"/>
                  </a:ext>
                </a:extLst>
              </a:tr>
              <a:tr h="526941">
                <a:tc>
                  <a:txBody>
                    <a:bodyPr/>
                    <a:lstStyle/>
                    <a:p>
                      <a:pPr latinLnBrk="1"/>
                      <a:r>
                        <a:rPr lang="ko-KR" altLang="en-US" sz="1500" dirty="0" smtClean="0">
                          <a:latin typeface="고도 M" panose="02000503000000020004" pitchFamily="2" charset="-127"/>
                          <a:ea typeface="고도 M" panose="02000503000000020004" pitchFamily="2" charset="-127"/>
                        </a:rPr>
                        <a:t>피부미용기기의 종류</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피부미용기기 사용 목적</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피부미용기기 종류</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6"/>
                  </a:ext>
                </a:extLst>
              </a:tr>
              <a:tr h="526941">
                <a:tc>
                  <a:txBody>
                    <a:bodyPr/>
                    <a:lstStyle/>
                    <a:p>
                      <a:pPr latinLnBrk="1"/>
                      <a:r>
                        <a:rPr lang="ko-KR" altLang="en-US" sz="1500" dirty="0" smtClean="0">
                          <a:latin typeface="고도 M" panose="02000503000000020004" pitchFamily="2" charset="-127"/>
                          <a:ea typeface="고도 M" panose="02000503000000020004" pitchFamily="2" charset="-127"/>
                        </a:rPr>
                        <a:t>마스크 목적 및 특징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마스크 종류</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마스크 도포 실습</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7"/>
                  </a:ext>
                </a:extLst>
              </a:tr>
              <a:tr h="526941">
                <a:tc>
                  <a:txBody>
                    <a:bodyPr/>
                    <a:lstStyle/>
                    <a:p>
                      <a:pPr latinLnBrk="1"/>
                      <a:r>
                        <a:rPr lang="ko-KR" altLang="en-US" sz="1500" dirty="0" smtClean="0">
                          <a:latin typeface="고도 M" panose="02000503000000020004" pitchFamily="2" charset="-127"/>
                          <a:ea typeface="고도 M" panose="02000503000000020004" pitchFamily="2" charset="-127"/>
                        </a:rPr>
                        <a:t>노화</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노화의 원인 및 예방</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노화 관리 방법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8"/>
                  </a:ext>
                </a:extLst>
              </a:tr>
              <a:tr h="744685">
                <a:tc>
                  <a:txBody>
                    <a:bodyPr/>
                    <a:lstStyle/>
                    <a:p>
                      <a:pPr latinLnBrk="1"/>
                      <a:r>
                        <a:rPr lang="ko-KR" altLang="en-US" sz="1500" dirty="0" smtClean="0">
                          <a:latin typeface="고도 M" panose="02000503000000020004" pitchFamily="2" charset="-127"/>
                          <a:ea typeface="고도 M" panose="02000503000000020004" pitchFamily="2" charset="-127"/>
                        </a:rPr>
                        <a:t>비만의 원인 및 관리방법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비만의 정의 및 원인</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비만의 종류 및 평가방법</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비만관리</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9"/>
                  </a:ext>
                </a:extLst>
              </a:tr>
              <a:tr h="526941">
                <a:tc>
                  <a:txBody>
                    <a:bodyPr/>
                    <a:lstStyle/>
                    <a:p>
                      <a:pPr latinLnBrk="1"/>
                      <a:r>
                        <a:rPr lang="ko-KR" altLang="en-US" sz="1500" dirty="0" smtClean="0">
                          <a:latin typeface="고도 M" panose="02000503000000020004" pitchFamily="2" charset="-127"/>
                          <a:ea typeface="고도 M" panose="02000503000000020004" pitchFamily="2" charset="-127"/>
                        </a:rPr>
                        <a:t>피부질환 이해</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아토피</a:t>
                      </a:r>
                      <a:r>
                        <a:rPr lang="en-US" altLang="ko-KR" sz="1500" dirty="0" smtClean="0">
                          <a:latin typeface="고도 M" panose="02000503000000020004" pitchFamily="2" charset="-127"/>
                          <a:ea typeface="고도 M" panose="02000503000000020004" pitchFamily="2" charset="-127"/>
                        </a:rPr>
                        <a:t>,</a:t>
                      </a:r>
                      <a:r>
                        <a:rPr lang="en-US" altLang="ko-KR" sz="1500" baseline="0" dirty="0" smtClean="0">
                          <a:latin typeface="고도 M" panose="02000503000000020004" pitchFamily="2" charset="-127"/>
                          <a:ea typeface="고도 M" panose="02000503000000020004" pitchFamily="2" charset="-127"/>
                        </a:rPr>
                        <a:t> </a:t>
                      </a:r>
                      <a:r>
                        <a:rPr lang="ko-KR" altLang="en-US" sz="1500" baseline="0" dirty="0" err="1" smtClean="0">
                          <a:latin typeface="고도 M" panose="02000503000000020004" pitchFamily="2" charset="-127"/>
                          <a:ea typeface="고도 M" panose="02000503000000020004" pitchFamily="2" charset="-127"/>
                        </a:rPr>
                        <a:t>켈로이드</a:t>
                      </a:r>
                      <a:endParaRPr lang="en-US" altLang="ko-KR" sz="15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baseline="0" dirty="0" err="1" smtClean="0">
                          <a:latin typeface="고도 M" panose="02000503000000020004" pitchFamily="2" charset="-127"/>
                          <a:ea typeface="고도 M" panose="02000503000000020004" pitchFamily="2" charset="-127"/>
                        </a:rPr>
                        <a:t>한관종</a:t>
                      </a:r>
                      <a:r>
                        <a:rPr lang="en-US" altLang="ko-KR" sz="1500" baseline="0" dirty="0" smtClean="0">
                          <a:latin typeface="고도 M" panose="02000503000000020004" pitchFamily="2" charset="-127"/>
                          <a:ea typeface="고도 M" panose="02000503000000020004" pitchFamily="2" charset="-127"/>
                        </a:rPr>
                        <a:t>, </a:t>
                      </a:r>
                      <a:r>
                        <a:rPr lang="ko-KR" altLang="en-US" sz="1500" baseline="0" dirty="0" smtClean="0">
                          <a:latin typeface="고도 M" panose="02000503000000020004" pitchFamily="2" charset="-127"/>
                          <a:ea typeface="고도 M" panose="02000503000000020004" pitchFamily="2" charset="-127"/>
                        </a:rPr>
                        <a:t>점</a:t>
                      </a:r>
                      <a:r>
                        <a:rPr lang="en-US" altLang="ko-KR" sz="1500" baseline="0" dirty="0" smtClean="0">
                          <a:latin typeface="고도 M" panose="02000503000000020004" pitchFamily="2" charset="-127"/>
                          <a:ea typeface="고도 M" panose="02000503000000020004" pitchFamily="2" charset="-127"/>
                        </a:rPr>
                        <a:t>, </a:t>
                      </a:r>
                      <a:r>
                        <a:rPr lang="ko-KR" altLang="en-US" sz="1500" baseline="0" dirty="0" err="1" smtClean="0">
                          <a:latin typeface="고도 M" panose="02000503000000020004" pitchFamily="2" charset="-127"/>
                          <a:ea typeface="고도 M" panose="02000503000000020004" pitchFamily="2" charset="-127"/>
                        </a:rPr>
                        <a:t>물사마귀</a:t>
                      </a:r>
                      <a:r>
                        <a:rPr lang="ko-KR" altLang="en-US" sz="1500" baseline="0" dirty="0" smtClean="0">
                          <a:latin typeface="고도 M" panose="02000503000000020004" pitchFamily="2" charset="-127"/>
                          <a:ea typeface="고도 M" panose="02000503000000020004" pitchFamily="2" charset="-127"/>
                        </a:rPr>
                        <a:t> 등</a:t>
                      </a:r>
                      <a:endParaRPr lang="en-US" altLang="ko-KR" sz="1500" dirty="0" smtClean="0">
                        <a:latin typeface="고도 M" panose="02000503000000020004" pitchFamily="2" charset="-127"/>
                        <a:ea typeface="고도 M" panose="02000503000000020004" pitchFamily="2" charset="-127"/>
                      </a:endParaRPr>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10"/>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3590863265"/>
              </p:ext>
            </p:extLst>
          </p:nvPr>
        </p:nvGraphicFramePr>
        <p:xfrm>
          <a:off x="457239" y="849437"/>
          <a:ext cx="11747461" cy="1296863"/>
        </p:xfrm>
        <a:graphic>
          <a:graphicData uri="http://schemas.openxmlformats.org/drawingml/2006/table">
            <a:tbl>
              <a:tblPr firstRow="1" bandRow="1">
                <a:tableStyleId>{2D5ABB26-0587-4C30-8999-92F81FD0307C}</a:tableStyleId>
              </a:tblPr>
              <a:tblGrid>
                <a:gridCol w="3141764">
                  <a:extLst>
                    <a:ext uri="{9D8B030D-6E8A-4147-A177-3AD203B41FA5}">
                      <a16:colId xmlns:a16="http://schemas.microsoft.com/office/drawing/2014/main" val="20000"/>
                    </a:ext>
                  </a:extLst>
                </a:gridCol>
                <a:gridCol w="8605697">
                  <a:extLst>
                    <a:ext uri="{9D8B030D-6E8A-4147-A177-3AD203B41FA5}">
                      <a16:colId xmlns:a16="http://schemas.microsoft.com/office/drawing/2014/main" val="20001"/>
                    </a:ext>
                  </a:extLst>
                </a:gridCol>
              </a:tblGrid>
              <a:tr h="678698">
                <a:tc>
                  <a:txBody>
                    <a:bodyPr/>
                    <a:lstStyle/>
                    <a:p>
                      <a:pPr algn="ctr" latinLnBrk="1"/>
                      <a:r>
                        <a:rPr lang="ko-KR" altLang="en-US" sz="1600" dirty="0" smtClean="0">
                          <a:latin typeface="고도 M" panose="02000503000000020004" pitchFamily="2" charset="-127"/>
                          <a:ea typeface="고도 M" panose="02000503000000020004" pitchFamily="2" charset="-127"/>
                        </a:rPr>
                        <a:t>교육대상</a:t>
                      </a:r>
                      <a:endParaRPr lang="ko-KR" altLang="en-US" sz="1600" dirty="0">
                        <a:latin typeface="고도 M" panose="02000503000000020004" pitchFamily="2" charset="-127"/>
                        <a:ea typeface="고도 M" panose="02000503000000020004" pitchFamily="2" charset="-127"/>
                      </a:endParaRPr>
                    </a:p>
                  </a:txBody>
                  <a:tcPr marL="96012" marR="96012"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r>
                        <a:rPr lang="ko-KR" altLang="en-US" sz="1400" dirty="0" smtClean="0">
                          <a:latin typeface="고도 M" panose="02000503000000020004" pitchFamily="2" charset="-127"/>
                          <a:ea typeface="고도 M" panose="02000503000000020004" pitchFamily="2" charset="-127"/>
                        </a:rPr>
                        <a:t>학생</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일반인</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관리자</a:t>
                      </a:r>
                      <a:r>
                        <a:rPr lang="en-US" altLang="ko-KR" sz="1400" dirty="0" smtClean="0">
                          <a:latin typeface="고도 M" panose="02000503000000020004" pitchFamily="2" charset="-127"/>
                          <a:ea typeface="고도 M" panose="02000503000000020004" pitchFamily="2" charset="-127"/>
                        </a:rPr>
                        <a:t>/</a:t>
                      </a:r>
                      <a:r>
                        <a:rPr lang="ko-KR" altLang="en-US" sz="1400" dirty="0" smtClean="0">
                          <a:latin typeface="고도 M" panose="02000503000000020004" pitchFamily="2" charset="-127"/>
                          <a:ea typeface="고도 M" panose="02000503000000020004" pitchFamily="2" charset="-127"/>
                        </a:rPr>
                        <a:t>관련학과 졸업생 및 재학생</a:t>
                      </a:r>
                      <a:r>
                        <a:rPr lang="en-US" altLang="ko-KR" sz="1400" dirty="0" smtClean="0">
                          <a:latin typeface="고도 M" panose="02000503000000020004" pitchFamily="2" charset="-127"/>
                          <a:ea typeface="고도 M" panose="02000503000000020004" pitchFamily="2" charset="-127"/>
                        </a:rPr>
                        <a:t>/ </a:t>
                      </a:r>
                    </a:p>
                    <a:p>
                      <a:pPr latinLnBrk="1"/>
                      <a:r>
                        <a:rPr lang="ko-KR" altLang="en-US" sz="1400" dirty="0" smtClean="0">
                          <a:latin typeface="고도 M" panose="02000503000000020004" pitchFamily="2" charset="-127"/>
                          <a:ea typeface="고도 M" panose="02000503000000020004" pitchFamily="2" charset="-127"/>
                        </a:rPr>
                        <a:t>비 전공자이며 </a:t>
                      </a:r>
                      <a:r>
                        <a:rPr lang="ko-KR" altLang="en-US" sz="1400" dirty="0" err="1" smtClean="0">
                          <a:latin typeface="고도 M" panose="02000503000000020004" pitchFamily="2" charset="-127"/>
                          <a:ea typeface="고도 M" panose="02000503000000020004" pitchFamily="2" charset="-127"/>
                        </a:rPr>
                        <a:t>뷰티계열</a:t>
                      </a:r>
                      <a:r>
                        <a:rPr lang="ko-KR" altLang="en-US" sz="1400" dirty="0" smtClean="0">
                          <a:latin typeface="고도 M" panose="02000503000000020004" pitchFamily="2" charset="-127"/>
                          <a:ea typeface="고도 M" panose="02000503000000020004" pitchFamily="2" charset="-127"/>
                        </a:rPr>
                        <a:t> 취업희망자</a:t>
                      </a:r>
                      <a:endParaRPr lang="ko-KR" altLang="en-US" sz="1400" dirty="0">
                        <a:latin typeface="고도 M" panose="02000503000000020004" pitchFamily="2" charset="-127"/>
                        <a:ea typeface="고도 M" panose="02000503000000020004" pitchFamily="2" charset="-127"/>
                      </a:endParaRPr>
                    </a:p>
                  </a:txBody>
                  <a:tcPr marL="96012" marR="96012" marT="48006" marB="48006"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18165">
                <a:tc>
                  <a:txBody>
                    <a:bodyPr/>
                    <a:lstStyle/>
                    <a:p>
                      <a:pPr algn="ctr" latinLnBrk="1"/>
                      <a:r>
                        <a:rPr lang="ko-KR" altLang="en-US" sz="1600" dirty="0" smtClean="0">
                          <a:latin typeface="고도 M" panose="02000503000000020004" pitchFamily="2" charset="-127"/>
                          <a:ea typeface="고도 M" panose="02000503000000020004" pitchFamily="2" charset="-127"/>
                        </a:rPr>
                        <a:t>교육특징</a:t>
                      </a:r>
                      <a:endParaRPr lang="ko-KR" altLang="en-US" sz="1600" dirty="0">
                        <a:latin typeface="고도 M" panose="02000503000000020004" pitchFamily="2" charset="-127"/>
                        <a:ea typeface="고도 M" panose="02000503000000020004" pitchFamily="2" charset="-127"/>
                      </a:endParaRPr>
                    </a:p>
                  </a:txBody>
                  <a:tcPr marL="96012" marR="96012"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r>
                        <a:rPr lang="ko-KR" altLang="en-US" sz="1400" dirty="0" smtClean="0">
                          <a:latin typeface="고도 M" panose="02000503000000020004" pitchFamily="2" charset="-127"/>
                          <a:ea typeface="고도 M" panose="02000503000000020004" pitchFamily="2" charset="-127"/>
                        </a:rPr>
                        <a:t>피부과</a:t>
                      </a:r>
                      <a:r>
                        <a:rPr lang="ko-KR" altLang="en-US" sz="1400" baseline="0" dirty="0" smtClean="0">
                          <a:latin typeface="고도 M" panose="02000503000000020004" pitchFamily="2" charset="-127"/>
                          <a:ea typeface="고도 M" panose="02000503000000020004" pitchFamily="2" charset="-127"/>
                        </a:rPr>
                        <a:t> 및 </a:t>
                      </a:r>
                      <a:r>
                        <a:rPr lang="ko-KR" altLang="en-US" sz="1400" baseline="0" dirty="0" err="1" smtClean="0">
                          <a:latin typeface="고도 M" panose="02000503000000020004" pitchFamily="2" charset="-127"/>
                          <a:ea typeface="고도 M" panose="02000503000000020004" pitchFamily="2" charset="-127"/>
                        </a:rPr>
                        <a:t>에스테틱</a:t>
                      </a:r>
                      <a:r>
                        <a:rPr lang="ko-KR" altLang="en-US" sz="1400" baseline="0" dirty="0" smtClean="0">
                          <a:latin typeface="고도 M" panose="02000503000000020004" pitchFamily="2" charset="-127"/>
                          <a:ea typeface="고도 M" panose="02000503000000020004" pitchFamily="2" charset="-127"/>
                        </a:rPr>
                        <a:t> 관련 전문 지식을 알 수 있다</a:t>
                      </a:r>
                      <a:endParaRPr lang="en-US" altLang="ko-KR" sz="1400" baseline="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
                      </a:pPr>
                      <a:r>
                        <a:rPr lang="ko-KR" altLang="en-US" sz="1400" dirty="0" smtClean="0">
                          <a:latin typeface="고도 M" panose="02000503000000020004" pitchFamily="2" charset="-127"/>
                          <a:ea typeface="고도 M" panose="02000503000000020004" pitchFamily="2" charset="-127"/>
                        </a:rPr>
                        <a:t>피부구조 및 질환</a:t>
                      </a:r>
                      <a:r>
                        <a:rPr lang="en-US" altLang="ko-KR" sz="1400" dirty="0" smtClean="0">
                          <a:latin typeface="고도 M" panose="02000503000000020004" pitchFamily="2" charset="-127"/>
                          <a:ea typeface="고도 M" panose="02000503000000020004" pitchFamily="2" charset="-127"/>
                        </a:rPr>
                        <a:t>, </a:t>
                      </a:r>
                      <a:r>
                        <a:rPr lang="ko-KR" altLang="en-US" sz="1400" dirty="0" smtClean="0">
                          <a:latin typeface="고도 M" panose="02000503000000020004" pitchFamily="2" charset="-127"/>
                          <a:ea typeface="고도 M" panose="02000503000000020004" pitchFamily="2" charset="-127"/>
                        </a:rPr>
                        <a:t>관리법을 실습함으로</a:t>
                      </a:r>
                      <a:r>
                        <a:rPr lang="ko-KR" altLang="en-US" sz="1400" baseline="0" dirty="0" smtClean="0">
                          <a:latin typeface="고도 M" panose="02000503000000020004" pitchFamily="2" charset="-127"/>
                          <a:ea typeface="고도 M" panose="02000503000000020004" pitchFamily="2" charset="-127"/>
                        </a:rPr>
                        <a:t>  쉽게 설명할 수 있다</a:t>
                      </a:r>
                      <a:endParaRPr lang="ko-KR" altLang="en-US" sz="1400" dirty="0">
                        <a:latin typeface="고도 M" panose="02000503000000020004" pitchFamily="2" charset="-127"/>
                        <a:ea typeface="고도 M" panose="02000503000000020004" pitchFamily="2" charset="-127"/>
                      </a:endParaRPr>
                    </a:p>
                  </a:txBody>
                  <a:tcPr marL="96012" marR="96012" marT="48006" marB="48006">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342939" y="174580"/>
            <a:ext cx="4309679" cy="480131"/>
          </a:xfrm>
          <a:prstGeom prst="rect">
            <a:avLst/>
          </a:prstGeom>
          <a:noFill/>
        </p:spPr>
        <p:txBody>
          <a:bodyPr wrap="square" rtlCol="0">
            <a:spAutoFit/>
          </a:bodyPr>
          <a:lstStyle/>
          <a:p>
            <a:r>
              <a:rPr lang="ko-KR" altLang="en-US" sz="2520" dirty="0" err="1" smtClean="0">
                <a:latin typeface="고도 B" panose="02000503000000020004" pitchFamily="2" charset="-127"/>
                <a:ea typeface="고도 B" panose="02000503000000020004" pitchFamily="2" charset="-127"/>
              </a:rPr>
              <a:t>뷰티</a:t>
            </a:r>
            <a:r>
              <a:rPr lang="ko-KR" altLang="en-US" sz="2520" dirty="0" smtClean="0">
                <a:latin typeface="고도 B" panose="02000503000000020004" pitchFamily="2" charset="-127"/>
                <a:ea typeface="고도 B" panose="02000503000000020004" pitchFamily="2" charset="-127"/>
              </a:rPr>
              <a:t> 코디네이터 </a:t>
            </a:r>
            <a:r>
              <a:rPr lang="ko-KR" altLang="en-US" sz="2520" dirty="0">
                <a:latin typeface="고도 B" panose="02000503000000020004" pitchFamily="2" charset="-127"/>
                <a:ea typeface="고도 B" panose="02000503000000020004" pitchFamily="2" charset="-127"/>
              </a:rPr>
              <a:t>교육정보</a:t>
            </a:r>
          </a:p>
        </p:txBody>
      </p:sp>
    </p:spTree>
    <p:extLst>
      <p:ext uri="{BB962C8B-B14F-4D97-AF65-F5344CB8AC3E}">
        <p14:creationId xmlns:p14="http://schemas.microsoft.com/office/powerpoint/2010/main" val="702069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3318620313"/>
              </p:ext>
            </p:extLst>
          </p:nvPr>
        </p:nvGraphicFramePr>
        <p:xfrm>
          <a:off x="457239" y="2269052"/>
          <a:ext cx="11747461" cy="7274863"/>
        </p:xfrm>
        <a:graphic>
          <a:graphicData uri="http://schemas.openxmlformats.org/drawingml/2006/table">
            <a:tbl>
              <a:tblPr firstRow="1" bandRow="1">
                <a:tableStyleId>{5C22544A-7EE6-4342-B048-85BDC9FD1C3A}</a:tableStyleId>
              </a:tblPr>
              <a:tblGrid>
                <a:gridCol w="3141763">
                  <a:extLst>
                    <a:ext uri="{9D8B030D-6E8A-4147-A177-3AD203B41FA5}">
                      <a16:colId xmlns:a16="http://schemas.microsoft.com/office/drawing/2014/main" val="20000"/>
                    </a:ext>
                  </a:extLst>
                </a:gridCol>
                <a:gridCol w="7239714">
                  <a:extLst>
                    <a:ext uri="{9D8B030D-6E8A-4147-A177-3AD203B41FA5}">
                      <a16:colId xmlns:a16="http://schemas.microsoft.com/office/drawing/2014/main" val="20001"/>
                    </a:ext>
                  </a:extLst>
                </a:gridCol>
                <a:gridCol w="1365984">
                  <a:extLst>
                    <a:ext uri="{9D8B030D-6E8A-4147-A177-3AD203B41FA5}">
                      <a16:colId xmlns:a16="http://schemas.microsoft.com/office/drawing/2014/main" val="20002"/>
                    </a:ext>
                  </a:extLst>
                </a:gridCol>
              </a:tblGrid>
              <a:tr h="383926">
                <a:tc>
                  <a:txBody>
                    <a:bodyPr/>
                    <a:lstStyle/>
                    <a:p>
                      <a:pPr latinLnBrk="1"/>
                      <a:r>
                        <a:rPr lang="en-US" altLang="ko-KR" sz="1500" dirty="0" smtClean="0">
                          <a:latin typeface="고도 M" panose="02000503000000020004" pitchFamily="2" charset="-127"/>
                          <a:ea typeface="고도 M" panose="02000503000000020004" pitchFamily="2" charset="-127"/>
                        </a:rPr>
                        <a:t>Module</a:t>
                      </a:r>
                      <a:endParaRPr lang="ko-KR" altLang="en-US" sz="1500" dirty="0">
                        <a:latin typeface="고도 M" panose="02000503000000020004" pitchFamily="2" charset="-127"/>
                        <a:ea typeface="고도 M" panose="02000503000000020004" pitchFamily="2" charset="-127"/>
                      </a:endParaRPr>
                    </a:p>
                  </a:txBody>
                  <a:tcPr marL="96012" marR="96012" marT="48006" marB="48006"/>
                </a:tc>
                <a:tc>
                  <a:txBody>
                    <a:bodyPr/>
                    <a:lstStyle/>
                    <a:p>
                      <a:pPr latinLnBrk="1"/>
                      <a:r>
                        <a:rPr lang="en-US" altLang="ko-KR" sz="1500" dirty="0" smtClean="0">
                          <a:latin typeface="고도 M" panose="02000503000000020004" pitchFamily="2" charset="-127"/>
                          <a:ea typeface="고도 M" panose="02000503000000020004" pitchFamily="2" charset="-127"/>
                        </a:rPr>
                        <a:t>Subject</a:t>
                      </a:r>
                      <a:endParaRPr lang="ko-KR" altLang="en-US" sz="1500" dirty="0">
                        <a:latin typeface="고도 M" panose="02000503000000020004" pitchFamily="2" charset="-127"/>
                        <a:ea typeface="고도 M" panose="02000503000000020004" pitchFamily="2" charset="-127"/>
                      </a:endParaRPr>
                    </a:p>
                  </a:txBody>
                  <a:tcPr marL="96012" marR="96012" marT="48006" marB="48006"/>
                </a:tc>
                <a:tc>
                  <a:txBody>
                    <a:bodyPr/>
                    <a:lstStyle/>
                    <a:p>
                      <a:pPr latinLnBrk="1"/>
                      <a:r>
                        <a:rPr lang="en-US" altLang="ko-KR" sz="1500" dirty="0" smtClean="0">
                          <a:latin typeface="고도 M" panose="02000503000000020004" pitchFamily="2" charset="-127"/>
                          <a:ea typeface="고도 M" panose="02000503000000020004" pitchFamily="2" charset="-127"/>
                        </a:rPr>
                        <a:t>Order</a:t>
                      </a:r>
                      <a:endParaRPr lang="ko-KR" altLang="en-US" sz="1500" dirty="0">
                        <a:latin typeface="고도 M" panose="02000503000000020004" pitchFamily="2" charset="-127"/>
                        <a:ea typeface="고도 M" panose="02000503000000020004" pitchFamily="2" charset="-127"/>
                      </a:endParaRPr>
                    </a:p>
                  </a:txBody>
                  <a:tcPr marL="96012" marR="96012" marT="48006" marB="48006"/>
                </a:tc>
                <a:extLst>
                  <a:ext uri="{0D108BD9-81ED-4DB2-BD59-A6C34878D82A}">
                    <a16:rowId xmlns:a16="http://schemas.microsoft.com/office/drawing/2014/main" val="10000"/>
                  </a:ext>
                </a:extLst>
              </a:tr>
              <a:tr h="744685">
                <a:tc>
                  <a:txBody>
                    <a:bodyPr/>
                    <a:lstStyle/>
                    <a:p>
                      <a:pPr latinLnBrk="1"/>
                      <a:r>
                        <a:rPr lang="ko-KR" altLang="en-US" sz="1500" dirty="0" smtClean="0">
                          <a:latin typeface="고도 M" panose="02000503000000020004" pitchFamily="2" charset="-127"/>
                          <a:ea typeface="고도 M" panose="02000503000000020004" pitchFamily="2" charset="-127"/>
                        </a:rPr>
                        <a:t>문제성 피부의 특징 및 관리방법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여드름 피부 </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여드름 발생기전 </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여드름 종류</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여드름 치료방법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1"/>
                  </a:ext>
                </a:extLst>
              </a:tr>
              <a:tr h="744685">
                <a:tc>
                  <a:txBody>
                    <a:bodyPr/>
                    <a:lstStyle/>
                    <a:p>
                      <a:pPr latinLnBrk="1"/>
                      <a:r>
                        <a:rPr lang="ko-KR" altLang="en-US" sz="1500" dirty="0" smtClean="0">
                          <a:latin typeface="고도 M" panose="02000503000000020004" pitchFamily="2" charset="-127"/>
                          <a:ea typeface="고도 M" panose="02000503000000020004" pitchFamily="2" charset="-127"/>
                        </a:rPr>
                        <a:t>피부미용기기의 종류</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피부미용기기 사용 목적</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피부미용기기 종류</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2"/>
                  </a:ext>
                </a:extLst>
              </a:tr>
              <a:tr h="526941">
                <a:tc>
                  <a:txBody>
                    <a:bodyPr/>
                    <a:lstStyle/>
                    <a:p>
                      <a:pPr latinLnBrk="1"/>
                      <a:r>
                        <a:rPr lang="ko-KR" altLang="en-US" sz="1500" dirty="0" smtClean="0">
                          <a:latin typeface="고도 M" panose="02000503000000020004" pitchFamily="2" charset="-127"/>
                          <a:ea typeface="고도 M" panose="02000503000000020004" pitchFamily="2" charset="-127"/>
                        </a:rPr>
                        <a:t>마스크 목적 및 특징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마스크 종류</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마스크 도포 실습</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3"/>
                  </a:ext>
                </a:extLst>
              </a:tr>
              <a:tr h="662666">
                <a:tc>
                  <a:txBody>
                    <a:bodyPr/>
                    <a:lstStyle/>
                    <a:p>
                      <a:pPr latinLnBrk="1"/>
                      <a:r>
                        <a:rPr lang="ko-KR" altLang="en-US" sz="1500" dirty="0" smtClean="0">
                          <a:latin typeface="고도 M" panose="02000503000000020004" pitchFamily="2" charset="-127"/>
                          <a:ea typeface="고도 M" panose="02000503000000020004" pitchFamily="2" charset="-127"/>
                        </a:rPr>
                        <a:t>노화</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노화의 원인 및 예방</a:t>
                      </a:r>
                      <a:endParaRPr lang="en-US" altLang="ko-KR" sz="1500" dirty="0" smtClean="0">
                        <a:latin typeface="고도 M" panose="02000503000000020004" pitchFamily="2" charset="-127"/>
                        <a:ea typeface="고도 M" panose="02000503000000020004" pitchFamily="2" charset="-127"/>
                      </a:endParaRPr>
                    </a:p>
                    <a:p>
                      <a:pPr marL="171450" indent="-171450" latinLnBrk="1">
                        <a:buFont typeface="Wingdings" panose="05000000000000000000" pitchFamily="2" charset="2"/>
                        <a:buChar char="ü"/>
                      </a:pPr>
                      <a:r>
                        <a:rPr lang="ko-KR" altLang="en-US" sz="1500" dirty="0" smtClean="0">
                          <a:latin typeface="고도 M" panose="02000503000000020004" pitchFamily="2" charset="-127"/>
                          <a:ea typeface="고도 M" panose="02000503000000020004" pitchFamily="2" charset="-127"/>
                        </a:rPr>
                        <a:t>노화 관리 방법</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4"/>
                  </a:ext>
                </a:extLst>
              </a:tr>
              <a:tr h="962429">
                <a:tc>
                  <a:txBody>
                    <a:bodyPr/>
                    <a:lstStyle/>
                    <a:p>
                      <a:r>
                        <a:rPr lang="ko-KR" altLang="en-US" dirty="0" smtClean="0"/>
                        <a:t>성형</a:t>
                      </a:r>
                      <a:endParaRPr lang="ko-KR" altLang="en-US" dirty="0"/>
                    </a:p>
                  </a:txBody>
                  <a:tcPr marL="96012" marR="96012" marT="48006" marB="48006" anchor="ctr"/>
                </a:tc>
                <a:tc>
                  <a:txBody>
                    <a:bodyPr/>
                    <a:lstStyle/>
                    <a:p>
                      <a:endParaRPr lang="ko-KR" altLang="en-US"/>
                    </a:p>
                  </a:txBody>
                  <a:tcPr marL="96012" marR="96012" marT="48006" marB="48006" anchor="ctr"/>
                </a:tc>
                <a:tc>
                  <a:txBody>
                    <a:bodyPr/>
                    <a:lstStyle/>
                    <a:p>
                      <a:pPr algn="ctr" latinLnBrk="1"/>
                      <a:r>
                        <a:rPr lang="en-US" altLang="ko-KR" sz="1500" dirty="0" smtClean="0">
                          <a:latin typeface="고도 M" panose="02000503000000020004" pitchFamily="2" charset="-127"/>
                          <a:ea typeface="고도 M" panose="02000503000000020004" pitchFamily="2" charset="-127"/>
                        </a:rPr>
                        <a:t>6hr</a:t>
                      </a:r>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5"/>
                  </a:ext>
                </a:extLst>
              </a:tr>
              <a:tr h="526941">
                <a:tc>
                  <a:txBody>
                    <a:bodyPr/>
                    <a:lstStyle/>
                    <a:p>
                      <a:r>
                        <a:rPr lang="ko-KR" altLang="en-US" dirty="0" smtClean="0"/>
                        <a:t>성형</a:t>
                      </a:r>
                      <a:endParaRPr lang="ko-KR" altLang="en-US" dirty="0"/>
                    </a:p>
                  </a:txBody>
                  <a:tcPr marL="96012" marR="96012" marT="48006" marB="48006" anchor="ctr"/>
                </a:tc>
                <a:tc>
                  <a:txBody>
                    <a:bodyPr/>
                    <a:lstStyle/>
                    <a:p>
                      <a:endParaRPr lang="ko-KR" altLang="en-US" dirty="0"/>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6"/>
                  </a:ext>
                </a:extLst>
              </a:tr>
              <a:tr h="526941">
                <a:tc>
                  <a:txBody>
                    <a:bodyPr/>
                    <a:lstStyle/>
                    <a:p>
                      <a:r>
                        <a:rPr lang="ko-KR" altLang="en-US" dirty="0" smtClean="0"/>
                        <a:t>성형</a:t>
                      </a:r>
                      <a:endParaRPr lang="ko-KR" altLang="en-US" dirty="0"/>
                    </a:p>
                  </a:txBody>
                  <a:tcPr marL="96012" marR="96012" marT="48006" marB="48006" anchor="ctr"/>
                </a:tc>
                <a:tc>
                  <a:txBody>
                    <a:bodyPr/>
                    <a:lstStyle/>
                    <a:p>
                      <a:endParaRPr lang="ko-KR" altLang="en-US"/>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7"/>
                  </a:ext>
                </a:extLst>
              </a:tr>
              <a:tr h="526941">
                <a:tc>
                  <a:txBody>
                    <a:bodyPr/>
                    <a:lstStyle/>
                    <a:p>
                      <a:r>
                        <a:rPr lang="ko-KR" altLang="en-US" dirty="0" smtClean="0"/>
                        <a:t>성형</a:t>
                      </a:r>
                      <a:endParaRPr lang="ko-KR" altLang="en-US" dirty="0"/>
                    </a:p>
                  </a:txBody>
                  <a:tcPr marL="96012" marR="96012" marT="48006" marB="48006" anchor="ctr"/>
                </a:tc>
                <a:tc>
                  <a:txBody>
                    <a:bodyPr/>
                    <a:lstStyle/>
                    <a:p>
                      <a:endParaRPr lang="ko-KR" altLang="en-US"/>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8"/>
                  </a:ext>
                </a:extLst>
              </a:tr>
              <a:tr h="744685">
                <a:tc>
                  <a:txBody>
                    <a:bodyPr/>
                    <a:lstStyle/>
                    <a:p>
                      <a:endParaRPr lang="ko-KR" altLang="en-US"/>
                    </a:p>
                  </a:txBody>
                  <a:tcPr marL="96012" marR="96012" marT="48006" marB="48006" anchor="ctr"/>
                </a:tc>
                <a:tc>
                  <a:txBody>
                    <a:bodyPr/>
                    <a:lstStyle/>
                    <a:p>
                      <a:endParaRPr lang="ko-KR" altLang="en-US"/>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09"/>
                  </a:ext>
                </a:extLst>
              </a:tr>
              <a:tr h="526941">
                <a:tc>
                  <a:txBody>
                    <a:bodyPr/>
                    <a:lstStyle/>
                    <a:p>
                      <a:endParaRPr lang="ko-KR" altLang="en-US"/>
                    </a:p>
                  </a:txBody>
                  <a:tcPr marL="96012" marR="96012" marT="48006" marB="48006" anchor="ctr"/>
                </a:tc>
                <a:tc>
                  <a:txBody>
                    <a:bodyPr/>
                    <a:lstStyle/>
                    <a:p>
                      <a:endParaRPr lang="ko-KR" altLang="en-US" dirty="0"/>
                    </a:p>
                  </a:txBody>
                  <a:tcPr marL="96012" marR="96012" marT="48006" marB="48006"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500" dirty="0" smtClean="0">
                          <a:latin typeface="고도 M" panose="02000503000000020004" pitchFamily="2" charset="-127"/>
                          <a:ea typeface="고도 M" panose="02000503000000020004" pitchFamily="2" charset="-127"/>
                        </a:rPr>
                        <a:t>6hr</a:t>
                      </a:r>
                      <a:endParaRPr lang="ko-KR" altLang="en-US" sz="1500" dirty="0" smtClean="0">
                        <a:latin typeface="고도 M" panose="02000503000000020004" pitchFamily="2" charset="-127"/>
                        <a:ea typeface="고도 M" panose="02000503000000020004" pitchFamily="2" charset="-127"/>
                      </a:endParaRPr>
                    </a:p>
                    <a:p>
                      <a:pPr algn="ctr" latinLnBrk="1"/>
                      <a:endParaRPr lang="ko-KR" altLang="en-US" sz="1500" dirty="0">
                        <a:latin typeface="고도 M" panose="02000503000000020004" pitchFamily="2" charset="-127"/>
                        <a:ea typeface="고도 M" panose="02000503000000020004" pitchFamily="2" charset="-127"/>
                      </a:endParaRPr>
                    </a:p>
                  </a:txBody>
                  <a:tcPr marL="96012" marR="96012" marT="48006" marB="48006" anchor="ctr"/>
                </a:tc>
                <a:extLst>
                  <a:ext uri="{0D108BD9-81ED-4DB2-BD59-A6C34878D82A}">
                    <a16:rowId xmlns:a16="http://schemas.microsoft.com/office/drawing/2014/main" val="10010"/>
                  </a:ext>
                </a:extLst>
              </a:tr>
            </a:tbl>
          </a:graphicData>
        </a:graphic>
      </p:graphicFrame>
      <p:graphicFrame>
        <p:nvGraphicFramePr>
          <p:cNvPr id="5" name="표 4"/>
          <p:cNvGraphicFramePr>
            <a:graphicFrameLocks noGrp="1"/>
          </p:cNvGraphicFramePr>
          <p:nvPr>
            <p:extLst>
              <p:ext uri="{D42A27DB-BD31-4B8C-83A1-F6EECF244321}">
                <p14:modId xmlns:p14="http://schemas.microsoft.com/office/powerpoint/2010/main" val="162087449"/>
              </p:ext>
            </p:extLst>
          </p:nvPr>
        </p:nvGraphicFramePr>
        <p:xfrm>
          <a:off x="457239" y="849437"/>
          <a:ext cx="11747461" cy="1296863"/>
        </p:xfrm>
        <a:graphic>
          <a:graphicData uri="http://schemas.openxmlformats.org/drawingml/2006/table">
            <a:tbl>
              <a:tblPr firstRow="1" bandRow="1">
                <a:tableStyleId>{2D5ABB26-0587-4C30-8999-92F81FD0307C}</a:tableStyleId>
              </a:tblPr>
              <a:tblGrid>
                <a:gridCol w="3141764">
                  <a:extLst>
                    <a:ext uri="{9D8B030D-6E8A-4147-A177-3AD203B41FA5}">
                      <a16:colId xmlns:a16="http://schemas.microsoft.com/office/drawing/2014/main" val="20000"/>
                    </a:ext>
                  </a:extLst>
                </a:gridCol>
                <a:gridCol w="8605697">
                  <a:extLst>
                    <a:ext uri="{9D8B030D-6E8A-4147-A177-3AD203B41FA5}">
                      <a16:colId xmlns:a16="http://schemas.microsoft.com/office/drawing/2014/main" val="20001"/>
                    </a:ext>
                  </a:extLst>
                </a:gridCol>
              </a:tblGrid>
              <a:tr h="678698">
                <a:tc>
                  <a:txBody>
                    <a:bodyPr/>
                    <a:lstStyle/>
                    <a:p>
                      <a:pPr algn="ctr" latinLnBrk="1"/>
                      <a:r>
                        <a:rPr lang="ko-KR" altLang="en-US" sz="1600" dirty="0" smtClean="0">
                          <a:latin typeface="고도 M" panose="02000503000000020004" pitchFamily="2" charset="-127"/>
                          <a:ea typeface="고도 M" panose="02000503000000020004" pitchFamily="2" charset="-127"/>
                        </a:rPr>
                        <a:t>교육대상</a:t>
                      </a:r>
                      <a:endParaRPr lang="ko-KR" altLang="en-US" sz="1600" dirty="0">
                        <a:latin typeface="고도 M" panose="02000503000000020004" pitchFamily="2" charset="-127"/>
                        <a:ea typeface="고도 M" panose="02000503000000020004" pitchFamily="2" charset="-127"/>
                      </a:endParaRPr>
                    </a:p>
                  </a:txBody>
                  <a:tcPr marL="96012" marR="96012"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tcPr>
                </a:tc>
                <a:tc>
                  <a:txBody>
                    <a:bodyPr/>
                    <a:lstStyle/>
                    <a:p>
                      <a:pPr latinLnBrk="1"/>
                      <a:endParaRPr lang="ko-KR" altLang="en-US" sz="1400" dirty="0">
                        <a:latin typeface="고도 M" panose="02000503000000020004" pitchFamily="2" charset="-127"/>
                        <a:ea typeface="고도 M" panose="02000503000000020004" pitchFamily="2" charset="-127"/>
                      </a:endParaRPr>
                    </a:p>
                  </a:txBody>
                  <a:tcPr marL="96012" marR="96012" marT="48006" marB="48006" anchor="ctr">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18165">
                <a:tc>
                  <a:txBody>
                    <a:bodyPr/>
                    <a:lstStyle/>
                    <a:p>
                      <a:pPr algn="ctr" latinLnBrk="1"/>
                      <a:r>
                        <a:rPr lang="ko-KR" altLang="en-US" sz="1600" dirty="0" smtClean="0">
                          <a:latin typeface="고도 M" panose="02000503000000020004" pitchFamily="2" charset="-127"/>
                          <a:ea typeface="고도 M" panose="02000503000000020004" pitchFamily="2" charset="-127"/>
                        </a:rPr>
                        <a:t>교육특징</a:t>
                      </a:r>
                      <a:endParaRPr lang="ko-KR" altLang="en-US" sz="1600" dirty="0">
                        <a:latin typeface="고도 M" panose="02000503000000020004" pitchFamily="2" charset="-127"/>
                        <a:ea typeface="고도 M" panose="02000503000000020004" pitchFamily="2" charset="-127"/>
                      </a:endParaRPr>
                    </a:p>
                  </a:txBody>
                  <a:tcPr marL="96012" marR="96012" marT="48006" marB="48006" anchor="ctr">
                    <a:lnL w="28575" cap="flat" cmpd="sng" algn="ctr">
                      <a:solidFill>
                        <a:srgbClr val="0070C0"/>
                      </a:solid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marL="171450" indent="-171450" latinLnBrk="1">
                        <a:buFont typeface="Wingdings" panose="05000000000000000000" pitchFamily="2" charset="2"/>
                        <a:buChar char="§"/>
                      </a:pPr>
                      <a:endParaRPr lang="ko-KR" altLang="en-US" sz="1400" dirty="0">
                        <a:latin typeface="고도 M" panose="02000503000000020004" pitchFamily="2" charset="-127"/>
                        <a:ea typeface="고도 M" panose="02000503000000020004" pitchFamily="2" charset="-127"/>
                      </a:endParaRPr>
                    </a:p>
                  </a:txBody>
                  <a:tcPr marL="96012" marR="96012" marT="48006" marB="48006">
                    <a:lnL w="76200" cap="flat" cmpd="sng" algn="ctr">
                      <a:noFill/>
                      <a:prstDash val="solid"/>
                      <a:round/>
                      <a:headEnd type="none" w="med" len="med"/>
                      <a:tailEnd type="none" w="med" len="med"/>
                    </a:lnL>
                    <a:lnR w="28575" cap="flat" cmpd="sng" algn="ctr">
                      <a:solidFill>
                        <a:srgbClr val="0070C0"/>
                      </a:solidFill>
                      <a:prstDash val="solid"/>
                      <a:round/>
                      <a:headEnd type="none" w="med" len="med"/>
                      <a:tailEnd type="none" w="med" len="med"/>
                    </a:lnR>
                    <a:lnT w="28575" cap="flat" cmpd="sng" algn="ctr">
                      <a:solidFill>
                        <a:srgbClr val="0070C0"/>
                      </a:solid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2" name="TextBox 1"/>
          <p:cNvSpPr txBox="1"/>
          <p:nvPr/>
        </p:nvSpPr>
        <p:spPr>
          <a:xfrm>
            <a:off x="342939" y="174580"/>
            <a:ext cx="5486361" cy="480131"/>
          </a:xfrm>
          <a:prstGeom prst="rect">
            <a:avLst/>
          </a:prstGeom>
          <a:noFill/>
        </p:spPr>
        <p:txBody>
          <a:bodyPr wrap="square" rtlCol="0">
            <a:spAutoFit/>
          </a:bodyPr>
          <a:lstStyle/>
          <a:p>
            <a:r>
              <a:rPr lang="ko-KR" altLang="en-US" sz="2520" smtClean="0">
                <a:latin typeface="고도 B" panose="02000503000000020004" pitchFamily="2" charset="-127"/>
                <a:ea typeface="고도 B" panose="02000503000000020004" pitchFamily="2" charset="-127"/>
              </a:rPr>
              <a:t>피부성형병원코디네이터 </a:t>
            </a:r>
            <a:r>
              <a:rPr lang="ko-KR" altLang="en-US" sz="2520" dirty="0">
                <a:latin typeface="고도 B" panose="02000503000000020004" pitchFamily="2" charset="-127"/>
                <a:ea typeface="고도 B" panose="02000503000000020004" pitchFamily="2" charset="-127"/>
              </a:rPr>
              <a:t>교육정보</a:t>
            </a:r>
          </a:p>
        </p:txBody>
      </p:sp>
    </p:spTree>
    <p:extLst>
      <p:ext uri="{BB962C8B-B14F-4D97-AF65-F5344CB8AC3E}">
        <p14:creationId xmlns:p14="http://schemas.microsoft.com/office/powerpoint/2010/main" val="115413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8839" y="415880"/>
            <a:ext cx="4309679" cy="480131"/>
          </a:xfrm>
          <a:prstGeom prst="rect">
            <a:avLst/>
          </a:prstGeom>
          <a:noFill/>
        </p:spPr>
        <p:txBody>
          <a:bodyPr wrap="square" rtlCol="0">
            <a:spAutoFit/>
          </a:bodyPr>
          <a:lstStyle/>
          <a:p>
            <a:r>
              <a:rPr lang="ko-KR" altLang="en-US" sz="2520" dirty="0" smtClean="0">
                <a:latin typeface="고도 B" panose="02000503000000020004" pitchFamily="2" charset="-127"/>
                <a:ea typeface="고도 B" panose="02000503000000020004" pitchFamily="2" charset="-127"/>
              </a:rPr>
              <a:t>보건산업 취업 </a:t>
            </a:r>
            <a:r>
              <a:rPr lang="en-US" altLang="ko-KR" sz="2520" dirty="0" smtClean="0">
                <a:latin typeface="고도 B" panose="02000503000000020004" pitchFamily="2" charset="-127"/>
                <a:ea typeface="고도 B" panose="02000503000000020004" pitchFamily="2" charset="-127"/>
              </a:rPr>
              <a:t>&amp; </a:t>
            </a:r>
            <a:r>
              <a:rPr lang="ko-KR" altLang="en-US" sz="2520" dirty="0" smtClean="0">
                <a:latin typeface="고도 B" panose="02000503000000020004" pitchFamily="2" charset="-127"/>
                <a:ea typeface="고도 B" panose="02000503000000020004" pitchFamily="2" charset="-127"/>
              </a:rPr>
              <a:t>진로 컨설팅</a:t>
            </a:r>
            <a:endParaRPr lang="ko-KR" altLang="en-US" sz="2520" dirty="0">
              <a:latin typeface="고도 B" panose="02000503000000020004" pitchFamily="2" charset="-127"/>
              <a:ea typeface="고도 B" panose="02000503000000020004" pitchFamily="2" charset="-127"/>
            </a:endParaRPr>
          </a:p>
        </p:txBody>
      </p:sp>
      <p:graphicFrame>
        <p:nvGraphicFramePr>
          <p:cNvPr id="3" name="표 2"/>
          <p:cNvGraphicFramePr>
            <a:graphicFrameLocks noGrp="1"/>
          </p:cNvGraphicFramePr>
          <p:nvPr>
            <p:extLst>
              <p:ext uri="{D42A27DB-BD31-4B8C-83A1-F6EECF244321}">
                <p14:modId xmlns:p14="http://schemas.microsoft.com/office/powerpoint/2010/main" val="2306308094"/>
              </p:ext>
            </p:extLst>
          </p:nvPr>
        </p:nvGraphicFramePr>
        <p:xfrm>
          <a:off x="558839" y="1206500"/>
          <a:ext cx="5499100" cy="4152900"/>
        </p:xfrm>
        <a:graphic>
          <a:graphicData uri="http://schemas.openxmlformats.org/drawingml/2006/table">
            <a:tbl>
              <a:tblPr firstRow="1" bandRow="1">
                <a:tableStyleId>{5C22544A-7EE6-4342-B048-85BDC9FD1C3A}</a:tableStyleId>
              </a:tblPr>
              <a:tblGrid>
                <a:gridCol w="5499100">
                  <a:extLst>
                    <a:ext uri="{9D8B030D-6E8A-4147-A177-3AD203B41FA5}">
                      <a16:colId xmlns:a16="http://schemas.microsoft.com/office/drawing/2014/main" val="14818142"/>
                    </a:ext>
                  </a:extLst>
                </a:gridCol>
              </a:tblGrid>
              <a:tr h="673100">
                <a:tc>
                  <a:txBody>
                    <a:bodyPr/>
                    <a:lstStyle/>
                    <a:p>
                      <a:pPr algn="ctr" latinLnBrk="1"/>
                      <a:r>
                        <a:rPr lang="ko-KR" altLang="en-US" sz="2000" dirty="0" smtClean="0"/>
                        <a:t>취 업 컨설팅</a:t>
                      </a:r>
                      <a:endParaRPr lang="ko-KR" altLang="en-US" sz="2000" dirty="0"/>
                    </a:p>
                  </a:txBody>
                  <a:tcPr anchor="ctr"/>
                </a:tc>
                <a:extLst>
                  <a:ext uri="{0D108BD9-81ED-4DB2-BD59-A6C34878D82A}">
                    <a16:rowId xmlns:a16="http://schemas.microsoft.com/office/drawing/2014/main" val="966873449"/>
                  </a:ext>
                </a:extLst>
              </a:tr>
              <a:tr h="3479800">
                <a:tc>
                  <a:txBody>
                    <a:bodyPr/>
                    <a:lstStyle/>
                    <a:p>
                      <a:pPr latinLnBrk="1"/>
                      <a:endParaRPr lang="ko-KR" altLang="en-US" sz="2000" dirty="0"/>
                    </a:p>
                  </a:txBody>
                  <a:tcPr anchor="ctr"/>
                </a:tc>
                <a:extLst>
                  <a:ext uri="{0D108BD9-81ED-4DB2-BD59-A6C34878D82A}">
                    <a16:rowId xmlns:a16="http://schemas.microsoft.com/office/drawing/2014/main" val="604352623"/>
                  </a:ext>
                </a:extLst>
              </a:tr>
            </a:tbl>
          </a:graphicData>
        </a:graphic>
      </p:graphicFrame>
      <p:graphicFrame>
        <p:nvGraphicFramePr>
          <p:cNvPr id="4" name="표 3"/>
          <p:cNvGraphicFramePr>
            <a:graphicFrameLocks noGrp="1"/>
          </p:cNvGraphicFramePr>
          <p:nvPr>
            <p:extLst>
              <p:ext uri="{D42A27DB-BD31-4B8C-83A1-F6EECF244321}">
                <p14:modId xmlns:p14="http://schemas.microsoft.com/office/powerpoint/2010/main" val="1634937653"/>
              </p:ext>
            </p:extLst>
          </p:nvPr>
        </p:nvGraphicFramePr>
        <p:xfrm>
          <a:off x="6591300" y="1219200"/>
          <a:ext cx="5499100" cy="4152900"/>
        </p:xfrm>
        <a:graphic>
          <a:graphicData uri="http://schemas.openxmlformats.org/drawingml/2006/table">
            <a:tbl>
              <a:tblPr firstRow="1" bandRow="1">
                <a:tableStyleId>{5C22544A-7EE6-4342-B048-85BDC9FD1C3A}</a:tableStyleId>
              </a:tblPr>
              <a:tblGrid>
                <a:gridCol w="5499100">
                  <a:extLst>
                    <a:ext uri="{9D8B030D-6E8A-4147-A177-3AD203B41FA5}">
                      <a16:colId xmlns:a16="http://schemas.microsoft.com/office/drawing/2014/main" val="14818142"/>
                    </a:ext>
                  </a:extLst>
                </a:gridCol>
              </a:tblGrid>
              <a:tr h="673100">
                <a:tc>
                  <a:txBody>
                    <a:bodyPr/>
                    <a:lstStyle/>
                    <a:p>
                      <a:pPr algn="ctr" latinLnBrk="1"/>
                      <a:r>
                        <a:rPr lang="ko-KR" altLang="en-US" sz="2000" dirty="0" smtClean="0"/>
                        <a:t>진 로 컨설팅</a:t>
                      </a:r>
                      <a:endParaRPr lang="ko-KR" altLang="en-US" sz="2000" dirty="0"/>
                    </a:p>
                  </a:txBody>
                  <a:tcPr anchor="ctr"/>
                </a:tc>
                <a:extLst>
                  <a:ext uri="{0D108BD9-81ED-4DB2-BD59-A6C34878D82A}">
                    <a16:rowId xmlns:a16="http://schemas.microsoft.com/office/drawing/2014/main" val="966873449"/>
                  </a:ext>
                </a:extLst>
              </a:tr>
              <a:tr h="3479800">
                <a:tc>
                  <a:txBody>
                    <a:bodyPr/>
                    <a:lstStyle/>
                    <a:p>
                      <a:pPr latinLnBrk="1"/>
                      <a:endParaRPr lang="ko-KR" altLang="en-US" sz="2000" dirty="0"/>
                    </a:p>
                  </a:txBody>
                  <a:tcPr anchor="ctr"/>
                </a:tc>
                <a:extLst>
                  <a:ext uri="{0D108BD9-81ED-4DB2-BD59-A6C34878D82A}">
                    <a16:rowId xmlns:a16="http://schemas.microsoft.com/office/drawing/2014/main" val="604352623"/>
                  </a:ext>
                </a:extLst>
              </a:tr>
            </a:tbl>
          </a:graphicData>
        </a:graphic>
      </p:graphicFrame>
    </p:spTree>
    <p:extLst>
      <p:ext uri="{BB962C8B-B14F-4D97-AF65-F5344CB8AC3E}">
        <p14:creationId xmlns:p14="http://schemas.microsoft.com/office/powerpoint/2010/main" val="1481652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575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486544" y="4550118"/>
            <a:ext cx="2141950" cy="4901096"/>
          </a:xfrm>
          <a:prstGeom prst="rect">
            <a:avLst/>
          </a:prstGeom>
          <a:solidFill>
            <a:srgbClr val="002060"/>
          </a:solidFill>
          <a:ln w="12700">
            <a:solidFill>
              <a:srgbClr val="508EE4"/>
            </a:solidFill>
          </a:ln>
        </p:spPr>
        <p:style>
          <a:lnRef idx="2">
            <a:schemeClr val="accent1">
              <a:shade val="50000"/>
            </a:schemeClr>
          </a:lnRef>
          <a:fillRef idx="1">
            <a:schemeClr val="accent1"/>
          </a:fillRef>
          <a:effectRef idx="0">
            <a:schemeClr val="accent1"/>
          </a:effectRef>
          <a:fontRef idx="minor">
            <a:schemeClr val="lt1"/>
          </a:fontRef>
        </p:style>
        <p:txBody>
          <a:bodyPr wrap="none" lIns="201600" tIns="64008" rIns="201600" bIns="64008" rtlCol="0" anchor="ctr"/>
          <a:lstStyle/>
          <a:p>
            <a:pPr algn="ctr"/>
            <a:r>
              <a:rPr lang="ko-KR" altLang="en-US" sz="1800" b="1" dirty="0">
                <a:ln>
                  <a:solidFill>
                    <a:schemeClr val="accent1">
                      <a:alpha val="0"/>
                    </a:schemeClr>
                  </a:solidFill>
                </a:ln>
                <a:latin typeface="+mn-ea"/>
              </a:rPr>
              <a:t>주  요  연  혁</a:t>
            </a:r>
          </a:p>
        </p:txBody>
      </p:sp>
      <p:grpSp>
        <p:nvGrpSpPr>
          <p:cNvPr id="3" name="그룹 2"/>
          <p:cNvGrpSpPr/>
          <p:nvPr/>
        </p:nvGrpSpPr>
        <p:grpSpPr>
          <a:xfrm>
            <a:off x="486543" y="1096404"/>
            <a:ext cx="11620735" cy="3250546"/>
            <a:chOff x="982084" y="2650932"/>
            <a:chExt cx="8283049" cy="2283917"/>
          </a:xfrm>
        </p:grpSpPr>
        <p:sp>
          <p:nvSpPr>
            <p:cNvPr id="4" name="직사각형 3"/>
            <p:cNvSpPr/>
            <p:nvPr/>
          </p:nvSpPr>
          <p:spPr>
            <a:xfrm>
              <a:off x="2781291" y="2760103"/>
              <a:ext cx="1833835"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ko-KR" altLang="en-US" sz="1800" b="1" dirty="0" smtClean="0">
                  <a:ln>
                    <a:solidFill>
                      <a:schemeClr val="accent1">
                        <a:alpha val="0"/>
                      </a:schemeClr>
                    </a:solidFill>
                  </a:ln>
                  <a:solidFill>
                    <a:schemeClr val="tx1"/>
                  </a:solidFill>
                  <a:latin typeface="+mn-ea"/>
                </a:rPr>
                <a:t>한국커리어디자인교육</a:t>
              </a:r>
              <a:r>
                <a:rPr lang="ko-KR" altLang="en-US" sz="1800" b="1" dirty="0">
                  <a:ln>
                    <a:solidFill>
                      <a:schemeClr val="accent1">
                        <a:alpha val="0"/>
                      </a:schemeClr>
                    </a:solidFill>
                  </a:ln>
                  <a:solidFill>
                    <a:schemeClr val="tx1"/>
                  </a:solidFill>
                  <a:latin typeface="+mn-ea"/>
                </a:rPr>
                <a:t>원</a:t>
              </a:r>
            </a:p>
          </p:txBody>
        </p:sp>
        <p:sp>
          <p:nvSpPr>
            <p:cNvPr id="5" name="직사각형 4"/>
            <p:cNvSpPr/>
            <p:nvPr/>
          </p:nvSpPr>
          <p:spPr>
            <a:xfrm>
              <a:off x="2781292" y="3130286"/>
              <a:ext cx="2444004"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ko-KR" altLang="en-US" sz="1800" b="1" dirty="0">
                  <a:ln>
                    <a:solidFill>
                      <a:schemeClr val="accent1">
                        <a:alpha val="0"/>
                      </a:schemeClr>
                    </a:solidFill>
                  </a:ln>
                  <a:solidFill>
                    <a:schemeClr val="tx1"/>
                  </a:solidFill>
                  <a:latin typeface="+mn-ea"/>
                </a:rPr>
                <a:t>교육</a:t>
              </a:r>
              <a:r>
                <a:rPr lang="en-US" altLang="ko-KR" sz="1800" b="1" dirty="0">
                  <a:ln>
                    <a:solidFill>
                      <a:schemeClr val="accent1">
                        <a:alpha val="0"/>
                      </a:schemeClr>
                    </a:solidFill>
                  </a:ln>
                  <a:solidFill>
                    <a:schemeClr val="tx1"/>
                  </a:solidFill>
                  <a:latin typeface="+mn-ea"/>
                </a:rPr>
                <a:t>, </a:t>
              </a:r>
              <a:r>
                <a:rPr lang="ko-KR" altLang="en-US" sz="1800" b="1" dirty="0" smtClean="0">
                  <a:ln>
                    <a:solidFill>
                      <a:schemeClr val="accent1">
                        <a:alpha val="0"/>
                      </a:schemeClr>
                    </a:solidFill>
                  </a:ln>
                  <a:solidFill>
                    <a:schemeClr val="tx1"/>
                  </a:solidFill>
                  <a:latin typeface="+mn-ea"/>
                </a:rPr>
                <a:t>인재양</a:t>
              </a:r>
              <a:r>
                <a:rPr lang="ko-KR" altLang="en-US" sz="1800" b="1" dirty="0">
                  <a:ln>
                    <a:solidFill>
                      <a:schemeClr val="accent1">
                        <a:alpha val="0"/>
                      </a:schemeClr>
                    </a:solidFill>
                  </a:ln>
                  <a:solidFill>
                    <a:schemeClr val="tx1"/>
                  </a:solidFill>
                  <a:latin typeface="+mn-ea"/>
                </a:rPr>
                <a:t>성</a:t>
              </a:r>
              <a:r>
                <a:rPr lang="en-US" altLang="ko-KR" sz="1800" b="1" dirty="0" smtClean="0">
                  <a:ln>
                    <a:solidFill>
                      <a:schemeClr val="accent1">
                        <a:alpha val="0"/>
                      </a:schemeClr>
                    </a:solidFill>
                  </a:ln>
                  <a:solidFill>
                    <a:schemeClr val="tx1"/>
                  </a:solidFill>
                  <a:latin typeface="+mn-ea"/>
                </a:rPr>
                <a:t>, </a:t>
              </a:r>
              <a:r>
                <a:rPr lang="ko-KR" altLang="en-US" sz="1800" b="1" dirty="0" smtClean="0">
                  <a:ln>
                    <a:solidFill>
                      <a:schemeClr val="accent1">
                        <a:alpha val="0"/>
                      </a:schemeClr>
                    </a:solidFill>
                  </a:ln>
                  <a:solidFill>
                    <a:schemeClr val="tx1"/>
                  </a:solidFill>
                  <a:latin typeface="+mn-ea"/>
                </a:rPr>
                <a:t>컨설팅</a:t>
              </a:r>
              <a:r>
                <a:rPr lang="en-US" altLang="ko-KR" sz="1800" b="1" dirty="0" smtClean="0">
                  <a:ln>
                    <a:solidFill>
                      <a:schemeClr val="accent1">
                        <a:alpha val="0"/>
                      </a:schemeClr>
                    </a:solidFill>
                  </a:ln>
                  <a:solidFill>
                    <a:schemeClr val="tx1"/>
                  </a:solidFill>
                  <a:latin typeface="+mn-ea"/>
                </a:rPr>
                <a:t>, </a:t>
              </a:r>
              <a:r>
                <a:rPr lang="ko-KR" altLang="en-US" sz="1800" b="1" dirty="0" smtClean="0">
                  <a:ln>
                    <a:solidFill>
                      <a:schemeClr val="accent1">
                        <a:alpha val="0"/>
                      </a:schemeClr>
                    </a:solidFill>
                  </a:ln>
                  <a:solidFill>
                    <a:schemeClr val="tx1"/>
                  </a:solidFill>
                  <a:latin typeface="+mn-ea"/>
                </a:rPr>
                <a:t>의료경영</a:t>
              </a:r>
              <a:endParaRPr lang="ko-KR" altLang="en-US" sz="1800" b="1" dirty="0">
                <a:ln>
                  <a:solidFill>
                    <a:schemeClr val="accent1">
                      <a:alpha val="0"/>
                    </a:schemeClr>
                  </a:solidFill>
                </a:ln>
                <a:solidFill>
                  <a:schemeClr val="tx1"/>
                </a:solidFill>
                <a:latin typeface="+mn-ea"/>
              </a:endParaRPr>
            </a:p>
          </p:txBody>
        </p:sp>
        <p:sp>
          <p:nvSpPr>
            <p:cNvPr id="6" name="직사각형 5"/>
            <p:cNvSpPr/>
            <p:nvPr/>
          </p:nvSpPr>
          <p:spPr>
            <a:xfrm>
              <a:off x="2781291" y="3498586"/>
              <a:ext cx="4459535"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ko-KR" altLang="en-US" sz="1800" b="1" dirty="0" smtClean="0">
                  <a:ln>
                    <a:solidFill>
                      <a:schemeClr val="accent1">
                        <a:alpha val="0"/>
                      </a:schemeClr>
                    </a:solidFill>
                  </a:ln>
                  <a:solidFill>
                    <a:schemeClr val="tx1"/>
                  </a:solidFill>
                  <a:latin typeface="+mn-ea"/>
                </a:rPr>
                <a:t>경기도 남양주시 </a:t>
              </a:r>
              <a:r>
                <a:rPr lang="ko-KR" altLang="en-US" sz="1800" b="1" dirty="0" err="1" smtClean="0">
                  <a:ln>
                    <a:solidFill>
                      <a:schemeClr val="accent1">
                        <a:alpha val="0"/>
                      </a:schemeClr>
                    </a:solidFill>
                  </a:ln>
                  <a:solidFill>
                    <a:schemeClr val="tx1"/>
                  </a:solidFill>
                  <a:latin typeface="+mn-ea"/>
                </a:rPr>
                <a:t>진접읍</a:t>
              </a:r>
              <a:r>
                <a:rPr lang="ko-KR" altLang="en-US" sz="1800" b="1" dirty="0" smtClean="0">
                  <a:ln>
                    <a:solidFill>
                      <a:schemeClr val="accent1">
                        <a:alpha val="0"/>
                      </a:schemeClr>
                    </a:solidFill>
                  </a:ln>
                  <a:solidFill>
                    <a:schemeClr val="tx1"/>
                  </a:solidFill>
                  <a:latin typeface="+mn-ea"/>
                </a:rPr>
                <a:t> </a:t>
              </a:r>
              <a:r>
                <a:rPr lang="ko-KR" altLang="en-US" sz="1800" b="1" dirty="0" err="1" smtClean="0">
                  <a:ln>
                    <a:solidFill>
                      <a:schemeClr val="accent1">
                        <a:alpha val="0"/>
                      </a:schemeClr>
                    </a:solidFill>
                  </a:ln>
                  <a:solidFill>
                    <a:schemeClr val="tx1"/>
                  </a:solidFill>
                  <a:latin typeface="+mn-ea"/>
                </a:rPr>
                <a:t>봉현로</a:t>
              </a:r>
              <a:r>
                <a:rPr lang="ko-KR" altLang="en-US" sz="1800" b="1" dirty="0" smtClean="0">
                  <a:ln>
                    <a:solidFill>
                      <a:schemeClr val="accent1">
                        <a:alpha val="0"/>
                      </a:schemeClr>
                    </a:solidFill>
                  </a:ln>
                  <a:solidFill>
                    <a:schemeClr val="tx1"/>
                  </a:solidFill>
                  <a:latin typeface="+mn-ea"/>
                </a:rPr>
                <a:t> </a:t>
              </a:r>
              <a:r>
                <a:rPr lang="en-US" altLang="ko-KR" sz="1800" b="1" dirty="0" smtClean="0">
                  <a:ln>
                    <a:solidFill>
                      <a:schemeClr val="accent1">
                        <a:alpha val="0"/>
                      </a:schemeClr>
                    </a:solidFill>
                  </a:ln>
                  <a:solidFill>
                    <a:schemeClr val="tx1"/>
                  </a:solidFill>
                  <a:latin typeface="+mn-ea"/>
                </a:rPr>
                <a:t>51-33, 102</a:t>
              </a:r>
              <a:r>
                <a:rPr lang="ko-KR" altLang="en-US" sz="1800" b="1" dirty="0" smtClean="0">
                  <a:ln>
                    <a:solidFill>
                      <a:schemeClr val="accent1">
                        <a:alpha val="0"/>
                      </a:schemeClr>
                    </a:solidFill>
                  </a:ln>
                  <a:solidFill>
                    <a:schemeClr val="tx1"/>
                  </a:solidFill>
                  <a:latin typeface="+mn-ea"/>
                </a:rPr>
                <a:t>호</a:t>
              </a:r>
              <a:r>
                <a:rPr lang="en-US" altLang="ko-KR" sz="1800" b="1" dirty="0" smtClean="0">
                  <a:ln>
                    <a:solidFill>
                      <a:schemeClr val="accent1">
                        <a:alpha val="0"/>
                      </a:schemeClr>
                    </a:solidFill>
                  </a:ln>
                  <a:solidFill>
                    <a:schemeClr val="tx1"/>
                  </a:solidFill>
                  <a:latin typeface="+mn-ea"/>
                </a:rPr>
                <a:t>(</a:t>
              </a:r>
              <a:r>
                <a:rPr lang="ko-KR" altLang="en-US" sz="1800" b="1" dirty="0" smtClean="0">
                  <a:ln>
                    <a:solidFill>
                      <a:schemeClr val="accent1">
                        <a:alpha val="0"/>
                      </a:schemeClr>
                    </a:solidFill>
                  </a:ln>
                  <a:solidFill>
                    <a:schemeClr val="tx1"/>
                  </a:solidFill>
                  <a:latin typeface="+mn-ea"/>
                </a:rPr>
                <a:t>동그라미빌딩</a:t>
              </a:r>
              <a:r>
                <a:rPr lang="en-US" altLang="ko-KR" sz="1800" b="1" dirty="0" smtClean="0">
                  <a:ln>
                    <a:solidFill>
                      <a:schemeClr val="accent1">
                        <a:alpha val="0"/>
                      </a:schemeClr>
                    </a:solidFill>
                  </a:ln>
                  <a:solidFill>
                    <a:schemeClr val="tx1"/>
                  </a:solidFill>
                  <a:latin typeface="+mn-ea"/>
                </a:rPr>
                <a:t>)</a:t>
              </a:r>
              <a:endParaRPr lang="en-US" altLang="ko-KR" sz="1800" b="1" dirty="0">
                <a:ln>
                  <a:solidFill>
                    <a:schemeClr val="accent1">
                      <a:alpha val="0"/>
                    </a:schemeClr>
                  </a:solidFill>
                </a:ln>
                <a:solidFill>
                  <a:schemeClr val="tx1"/>
                </a:solidFill>
                <a:latin typeface="+mn-ea"/>
              </a:endParaRPr>
            </a:p>
          </p:txBody>
        </p:sp>
        <p:sp>
          <p:nvSpPr>
            <p:cNvPr id="7" name="직사각형 6"/>
            <p:cNvSpPr/>
            <p:nvPr/>
          </p:nvSpPr>
          <p:spPr>
            <a:xfrm>
              <a:off x="3676745" y="3859777"/>
              <a:ext cx="1180298"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1800" b="1" dirty="0" smtClean="0">
                  <a:ln>
                    <a:solidFill>
                      <a:schemeClr val="accent1">
                        <a:alpha val="0"/>
                      </a:schemeClr>
                    </a:solidFill>
                  </a:ln>
                  <a:solidFill>
                    <a:schemeClr val="tx1"/>
                  </a:solidFill>
                  <a:latin typeface="+mn-ea"/>
                </a:rPr>
                <a:t>010-4741-7705</a:t>
              </a:r>
              <a:endParaRPr lang="en-US" altLang="ko-KR" sz="1800" b="1" dirty="0">
                <a:ln>
                  <a:solidFill>
                    <a:schemeClr val="accent1">
                      <a:alpha val="0"/>
                    </a:schemeClr>
                  </a:solidFill>
                </a:ln>
                <a:solidFill>
                  <a:schemeClr val="tx1"/>
                </a:solidFill>
                <a:latin typeface="+mn-ea"/>
              </a:endParaRPr>
            </a:p>
          </p:txBody>
        </p:sp>
        <p:sp>
          <p:nvSpPr>
            <p:cNvPr id="8" name="직사각형 7"/>
            <p:cNvSpPr/>
            <p:nvPr/>
          </p:nvSpPr>
          <p:spPr>
            <a:xfrm>
              <a:off x="6954512" y="2760103"/>
              <a:ext cx="392736"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ko-KR" altLang="en-US" sz="1800" b="1" dirty="0" smtClean="0">
                  <a:ln>
                    <a:solidFill>
                      <a:schemeClr val="accent1">
                        <a:alpha val="0"/>
                      </a:schemeClr>
                    </a:solidFill>
                  </a:ln>
                  <a:solidFill>
                    <a:schemeClr val="tx1"/>
                  </a:solidFill>
                  <a:latin typeface="+mn-ea"/>
                </a:rPr>
                <a:t>유 진</a:t>
              </a:r>
              <a:endParaRPr lang="ko-KR" altLang="en-US" sz="1800" b="1" dirty="0">
                <a:ln>
                  <a:solidFill>
                    <a:schemeClr val="accent1">
                      <a:alpha val="0"/>
                    </a:schemeClr>
                  </a:solidFill>
                </a:ln>
                <a:solidFill>
                  <a:schemeClr val="tx1"/>
                </a:solidFill>
                <a:latin typeface="+mn-ea"/>
              </a:endParaRPr>
            </a:p>
          </p:txBody>
        </p:sp>
        <p:sp>
          <p:nvSpPr>
            <p:cNvPr id="9" name="직사각형 8"/>
            <p:cNvSpPr/>
            <p:nvPr/>
          </p:nvSpPr>
          <p:spPr>
            <a:xfrm>
              <a:off x="2781291" y="4286817"/>
              <a:ext cx="919787"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1800" b="1" dirty="0" smtClean="0">
                  <a:ln>
                    <a:solidFill>
                      <a:schemeClr val="accent1">
                        <a:alpha val="0"/>
                      </a:schemeClr>
                    </a:solidFill>
                  </a:ln>
                  <a:solidFill>
                    <a:schemeClr val="tx1"/>
                  </a:solidFill>
                  <a:latin typeface="+mn-ea"/>
                </a:rPr>
                <a:t>2017</a:t>
              </a:r>
              <a:r>
                <a:rPr lang="ko-KR" altLang="en-US" sz="1800" b="1" dirty="0" smtClean="0">
                  <a:ln>
                    <a:solidFill>
                      <a:schemeClr val="accent1">
                        <a:alpha val="0"/>
                      </a:schemeClr>
                    </a:solidFill>
                  </a:ln>
                  <a:solidFill>
                    <a:schemeClr val="tx1"/>
                  </a:solidFill>
                  <a:latin typeface="+mn-ea"/>
                </a:rPr>
                <a:t>년 </a:t>
              </a:r>
              <a:r>
                <a:rPr lang="en-US" altLang="ko-KR" sz="1800" b="1" dirty="0">
                  <a:ln>
                    <a:solidFill>
                      <a:schemeClr val="accent1">
                        <a:alpha val="0"/>
                      </a:schemeClr>
                    </a:solidFill>
                  </a:ln>
                  <a:solidFill>
                    <a:schemeClr val="tx1"/>
                  </a:solidFill>
                  <a:latin typeface="+mn-ea"/>
                </a:rPr>
                <a:t>9</a:t>
              </a:r>
              <a:r>
                <a:rPr lang="ko-KR" altLang="en-US" sz="1800" b="1" dirty="0" smtClean="0">
                  <a:ln>
                    <a:solidFill>
                      <a:schemeClr val="accent1">
                        <a:alpha val="0"/>
                      </a:schemeClr>
                    </a:solidFill>
                  </a:ln>
                  <a:solidFill>
                    <a:schemeClr val="tx1"/>
                  </a:solidFill>
                  <a:latin typeface="+mn-ea"/>
                </a:rPr>
                <a:t>월 </a:t>
              </a:r>
              <a:endParaRPr lang="ko-KR" altLang="en-US" sz="1800" b="1" dirty="0">
                <a:ln>
                  <a:solidFill>
                    <a:schemeClr val="accent1">
                      <a:alpha val="0"/>
                    </a:schemeClr>
                  </a:solidFill>
                </a:ln>
                <a:solidFill>
                  <a:schemeClr val="tx1"/>
                </a:solidFill>
                <a:latin typeface="+mn-ea"/>
              </a:endParaRPr>
            </a:p>
          </p:txBody>
        </p:sp>
        <p:sp>
          <p:nvSpPr>
            <p:cNvPr id="10" name="직사각형 9"/>
            <p:cNvSpPr/>
            <p:nvPr/>
          </p:nvSpPr>
          <p:spPr>
            <a:xfrm>
              <a:off x="2781291" y="4667818"/>
              <a:ext cx="2959312"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1800" b="1" dirty="0" smtClean="0">
                  <a:ln>
                    <a:solidFill>
                      <a:schemeClr val="accent1">
                        <a:alpha val="0"/>
                      </a:schemeClr>
                    </a:solidFill>
                  </a:ln>
                  <a:solidFill>
                    <a:schemeClr val="tx1"/>
                  </a:solidFill>
                  <a:latin typeface="+mn-ea"/>
                </a:rPr>
                <a:t>2017</a:t>
              </a:r>
              <a:r>
                <a:rPr lang="ko-KR" altLang="en-US" sz="1800" b="1" dirty="0" smtClean="0">
                  <a:ln>
                    <a:solidFill>
                      <a:schemeClr val="accent1">
                        <a:alpha val="0"/>
                      </a:schemeClr>
                    </a:solidFill>
                  </a:ln>
                  <a:solidFill>
                    <a:schemeClr val="tx1"/>
                  </a:solidFill>
                  <a:latin typeface="+mn-ea"/>
                </a:rPr>
                <a:t>년 </a:t>
              </a:r>
              <a:r>
                <a:rPr lang="en-US" altLang="ko-KR" sz="1800" b="1" dirty="0" smtClean="0">
                  <a:ln>
                    <a:solidFill>
                      <a:schemeClr val="accent1">
                        <a:alpha val="0"/>
                      </a:schemeClr>
                    </a:solidFill>
                  </a:ln>
                  <a:solidFill>
                    <a:schemeClr val="tx1"/>
                  </a:solidFill>
                  <a:latin typeface="+mn-ea"/>
                </a:rPr>
                <a:t>9</a:t>
              </a:r>
              <a:r>
                <a:rPr lang="ko-KR" altLang="en-US" sz="1800" b="1" dirty="0" smtClean="0">
                  <a:ln>
                    <a:solidFill>
                      <a:schemeClr val="accent1">
                        <a:alpha val="0"/>
                      </a:schemeClr>
                    </a:solidFill>
                  </a:ln>
                  <a:solidFill>
                    <a:schemeClr val="tx1"/>
                  </a:solidFill>
                  <a:latin typeface="+mn-ea"/>
                </a:rPr>
                <a:t>월 </a:t>
              </a:r>
              <a:r>
                <a:rPr lang="ko-KR" altLang="en-US" sz="1800" b="1" dirty="0">
                  <a:ln>
                    <a:solidFill>
                      <a:schemeClr val="accent1">
                        <a:alpha val="0"/>
                      </a:schemeClr>
                    </a:solidFill>
                  </a:ln>
                  <a:solidFill>
                    <a:schemeClr val="tx1"/>
                  </a:solidFill>
                  <a:latin typeface="+mn-ea"/>
                </a:rPr>
                <a:t>～ </a:t>
              </a:r>
              <a:r>
                <a:rPr lang="en-US" altLang="ko-KR" sz="1800" b="1" dirty="0" smtClean="0">
                  <a:ln>
                    <a:solidFill>
                      <a:schemeClr val="accent1">
                        <a:alpha val="0"/>
                      </a:schemeClr>
                    </a:solidFill>
                  </a:ln>
                  <a:solidFill>
                    <a:schemeClr val="tx1"/>
                  </a:solidFill>
                  <a:latin typeface="+mn-ea"/>
                </a:rPr>
                <a:t>2020</a:t>
              </a:r>
              <a:r>
                <a:rPr lang="ko-KR" altLang="en-US" sz="1800" b="1" dirty="0" smtClean="0">
                  <a:ln>
                    <a:solidFill>
                      <a:schemeClr val="accent1">
                        <a:alpha val="0"/>
                      </a:schemeClr>
                    </a:solidFill>
                  </a:ln>
                  <a:solidFill>
                    <a:schemeClr val="tx1"/>
                  </a:solidFill>
                  <a:latin typeface="+mn-ea"/>
                </a:rPr>
                <a:t>년 </a:t>
              </a:r>
              <a:r>
                <a:rPr lang="en-US" altLang="ko-KR" sz="1800" b="1" dirty="0">
                  <a:ln>
                    <a:solidFill>
                      <a:schemeClr val="accent1">
                        <a:alpha val="0"/>
                      </a:schemeClr>
                    </a:solidFill>
                  </a:ln>
                  <a:solidFill>
                    <a:schemeClr val="tx1"/>
                  </a:solidFill>
                  <a:latin typeface="+mn-ea"/>
                </a:rPr>
                <a:t>7</a:t>
              </a:r>
              <a:r>
                <a:rPr lang="ko-KR" altLang="en-US" sz="1800" b="1" dirty="0" smtClean="0">
                  <a:ln>
                    <a:solidFill>
                      <a:schemeClr val="accent1">
                        <a:alpha val="0"/>
                      </a:schemeClr>
                    </a:solidFill>
                  </a:ln>
                  <a:solidFill>
                    <a:schemeClr val="tx1"/>
                  </a:solidFill>
                  <a:latin typeface="+mn-ea"/>
                </a:rPr>
                <a:t>월</a:t>
              </a:r>
              <a:r>
                <a:rPr lang="en-US" altLang="ko-KR" sz="1800" b="1" dirty="0" smtClean="0">
                  <a:ln>
                    <a:solidFill>
                      <a:schemeClr val="accent1">
                        <a:alpha val="0"/>
                      </a:schemeClr>
                    </a:solidFill>
                  </a:ln>
                  <a:solidFill>
                    <a:schemeClr val="tx1"/>
                  </a:solidFill>
                  <a:latin typeface="+mn-ea"/>
                </a:rPr>
                <a:t>(</a:t>
              </a:r>
              <a:r>
                <a:rPr lang="en-US" altLang="ko-KR" sz="1800" b="1" dirty="0">
                  <a:ln>
                    <a:solidFill>
                      <a:schemeClr val="accent1">
                        <a:alpha val="0"/>
                      </a:schemeClr>
                    </a:solidFill>
                  </a:ln>
                  <a:solidFill>
                    <a:schemeClr val="tx1"/>
                  </a:solidFill>
                  <a:latin typeface="+mn-ea"/>
                </a:rPr>
                <a:t>2</a:t>
              </a:r>
              <a:r>
                <a:rPr lang="ko-KR" altLang="en-US" sz="1800" b="1" dirty="0" smtClean="0">
                  <a:ln>
                    <a:solidFill>
                      <a:schemeClr val="accent1">
                        <a:alpha val="0"/>
                      </a:schemeClr>
                    </a:solidFill>
                  </a:ln>
                  <a:solidFill>
                    <a:schemeClr val="tx1"/>
                  </a:solidFill>
                  <a:latin typeface="+mn-ea"/>
                </a:rPr>
                <a:t>년 </a:t>
              </a:r>
              <a:r>
                <a:rPr lang="en-US" altLang="ko-KR" sz="1800" b="1" dirty="0" smtClean="0">
                  <a:ln>
                    <a:solidFill>
                      <a:schemeClr val="accent1">
                        <a:alpha val="0"/>
                      </a:schemeClr>
                    </a:solidFill>
                  </a:ln>
                  <a:solidFill>
                    <a:schemeClr val="tx1"/>
                  </a:solidFill>
                  <a:latin typeface="+mn-ea"/>
                </a:rPr>
                <a:t>10</a:t>
              </a:r>
              <a:r>
                <a:rPr lang="ko-KR" altLang="en-US" sz="1800" b="1" dirty="0" smtClean="0">
                  <a:ln>
                    <a:solidFill>
                      <a:schemeClr val="accent1">
                        <a:alpha val="0"/>
                      </a:schemeClr>
                    </a:solidFill>
                  </a:ln>
                  <a:solidFill>
                    <a:schemeClr val="tx1"/>
                  </a:solidFill>
                  <a:latin typeface="+mn-ea"/>
                </a:rPr>
                <a:t>개월</a:t>
              </a:r>
              <a:r>
                <a:rPr lang="en-US" altLang="ko-KR" sz="1800" b="1" dirty="0" smtClean="0">
                  <a:ln>
                    <a:solidFill>
                      <a:schemeClr val="accent1">
                        <a:alpha val="0"/>
                      </a:schemeClr>
                    </a:solidFill>
                  </a:ln>
                  <a:solidFill>
                    <a:schemeClr val="tx1"/>
                  </a:solidFill>
                  <a:latin typeface="+mn-ea"/>
                </a:rPr>
                <a:t>)</a:t>
              </a:r>
              <a:endParaRPr lang="en-US" altLang="ko-KR" sz="1800" b="1" dirty="0">
                <a:ln>
                  <a:solidFill>
                    <a:schemeClr val="accent1">
                      <a:alpha val="0"/>
                    </a:schemeClr>
                  </a:solidFill>
                </a:ln>
                <a:solidFill>
                  <a:schemeClr val="tx1"/>
                </a:solidFill>
                <a:latin typeface="+mn-ea"/>
              </a:endParaRPr>
            </a:p>
          </p:txBody>
        </p:sp>
        <p:grpSp>
          <p:nvGrpSpPr>
            <p:cNvPr id="11" name="그룹 10"/>
            <p:cNvGrpSpPr/>
            <p:nvPr/>
          </p:nvGrpSpPr>
          <p:grpSpPr>
            <a:xfrm>
              <a:off x="982084" y="2650932"/>
              <a:ext cx="8283049" cy="2283917"/>
              <a:chOff x="982084" y="2650932"/>
              <a:chExt cx="8283049" cy="2283917"/>
            </a:xfrm>
          </p:grpSpPr>
          <p:sp>
            <p:nvSpPr>
              <p:cNvPr id="14" name="직사각형 13"/>
              <p:cNvSpPr/>
              <p:nvPr/>
            </p:nvSpPr>
            <p:spPr>
              <a:xfrm>
                <a:off x="982084" y="2701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800" b="1" dirty="0">
                    <a:ln>
                      <a:solidFill>
                        <a:schemeClr val="accent1">
                          <a:alpha val="0"/>
                        </a:schemeClr>
                      </a:solidFill>
                    </a:ln>
                    <a:latin typeface="+mn-ea"/>
                  </a:rPr>
                  <a:t>회     사     명</a:t>
                </a:r>
              </a:p>
            </p:txBody>
          </p:sp>
          <p:sp>
            <p:nvSpPr>
              <p:cNvPr id="15" name="직사각형 14"/>
              <p:cNvSpPr/>
              <p:nvPr/>
            </p:nvSpPr>
            <p:spPr>
              <a:xfrm>
                <a:off x="982084" y="3082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800" b="1" dirty="0">
                    <a:ln>
                      <a:solidFill>
                        <a:schemeClr val="accent1">
                          <a:alpha val="0"/>
                        </a:schemeClr>
                      </a:solidFill>
                    </a:ln>
                    <a:latin typeface="+mn-ea"/>
                  </a:rPr>
                  <a:t>사  업   분  야</a:t>
                </a:r>
              </a:p>
            </p:txBody>
          </p:sp>
          <p:sp>
            <p:nvSpPr>
              <p:cNvPr id="16" name="직사각형 15"/>
              <p:cNvSpPr/>
              <p:nvPr/>
            </p:nvSpPr>
            <p:spPr>
              <a:xfrm>
                <a:off x="982084" y="3463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800" b="1" dirty="0">
                    <a:ln>
                      <a:solidFill>
                        <a:schemeClr val="accent1">
                          <a:alpha val="0"/>
                        </a:schemeClr>
                      </a:solidFill>
                    </a:ln>
                    <a:latin typeface="+mn-ea"/>
                  </a:rPr>
                  <a:t>주              소</a:t>
                </a:r>
              </a:p>
            </p:txBody>
          </p:sp>
          <p:sp>
            <p:nvSpPr>
              <p:cNvPr id="17" name="직사각형 16"/>
              <p:cNvSpPr/>
              <p:nvPr/>
            </p:nvSpPr>
            <p:spPr>
              <a:xfrm>
                <a:off x="982084" y="3844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800" b="1" dirty="0">
                    <a:ln>
                      <a:solidFill>
                        <a:schemeClr val="accent1">
                          <a:alpha val="0"/>
                        </a:schemeClr>
                      </a:solidFill>
                    </a:ln>
                    <a:latin typeface="+mn-ea"/>
                  </a:rPr>
                  <a:t>연     </a:t>
                </a:r>
                <a:r>
                  <a:rPr lang="ko-KR" altLang="en-US" sz="1800" b="1" dirty="0" err="1">
                    <a:ln>
                      <a:solidFill>
                        <a:schemeClr val="accent1">
                          <a:alpha val="0"/>
                        </a:schemeClr>
                      </a:solidFill>
                    </a:ln>
                    <a:latin typeface="+mn-ea"/>
                  </a:rPr>
                  <a:t>락</a:t>
                </a:r>
                <a:r>
                  <a:rPr lang="ko-KR" altLang="en-US" sz="1800" b="1" dirty="0">
                    <a:ln>
                      <a:solidFill>
                        <a:schemeClr val="accent1">
                          <a:alpha val="0"/>
                        </a:schemeClr>
                      </a:solidFill>
                    </a:ln>
                    <a:latin typeface="+mn-ea"/>
                  </a:rPr>
                  <a:t>     처</a:t>
                </a:r>
              </a:p>
            </p:txBody>
          </p:sp>
          <p:sp>
            <p:nvSpPr>
              <p:cNvPr id="18" name="직사각형 17"/>
              <p:cNvSpPr/>
              <p:nvPr/>
            </p:nvSpPr>
            <p:spPr>
              <a:xfrm>
                <a:off x="982084" y="4225237"/>
                <a:ext cx="164374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800" b="1" dirty="0" err="1" smtClean="0">
                    <a:ln>
                      <a:solidFill>
                        <a:schemeClr val="accent1">
                          <a:alpha val="0"/>
                        </a:schemeClr>
                      </a:solidFill>
                    </a:ln>
                    <a:latin typeface="+mn-ea"/>
                  </a:rPr>
                  <a:t>회사설립년도</a:t>
                </a:r>
                <a:endParaRPr lang="ko-KR" altLang="en-US" sz="1800" b="1" dirty="0">
                  <a:ln>
                    <a:solidFill>
                      <a:schemeClr val="accent1">
                        <a:alpha val="0"/>
                      </a:schemeClr>
                    </a:solidFill>
                  </a:ln>
                  <a:latin typeface="+mn-ea"/>
                </a:endParaRPr>
              </a:p>
            </p:txBody>
          </p:sp>
          <p:sp>
            <p:nvSpPr>
              <p:cNvPr id="19" name="직사각형 18"/>
              <p:cNvSpPr/>
              <p:nvPr/>
            </p:nvSpPr>
            <p:spPr>
              <a:xfrm>
                <a:off x="982084" y="4606237"/>
                <a:ext cx="1649222"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144000" rIns="144000" rtlCol="0" anchor="ctr"/>
              <a:lstStyle/>
              <a:p>
                <a:pPr algn="ctr"/>
                <a:r>
                  <a:rPr lang="ko-KR" altLang="en-US" sz="1700" b="1" dirty="0">
                    <a:ln>
                      <a:solidFill>
                        <a:schemeClr val="accent1">
                          <a:alpha val="0"/>
                        </a:schemeClr>
                      </a:solidFill>
                    </a:ln>
                    <a:latin typeface="+mn-ea"/>
                  </a:rPr>
                  <a:t> </a:t>
                </a:r>
                <a:r>
                  <a:rPr lang="ko-KR" altLang="en-US" sz="1700" b="1" dirty="0" smtClean="0">
                    <a:ln>
                      <a:solidFill>
                        <a:schemeClr val="accent1">
                          <a:alpha val="0"/>
                        </a:schemeClr>
                      </a:solidFill>
                    </a:ln>
                    <a:latin typeface="+mn-ea"/>
                  </a:rPr>
                  <a:t>사업기간</a:t>
                </a:r>
                <a:endParaRPr lang="ko-KR" altLang="en-US" sz="1700" b="1" dirty="0">
                  <a:ln>
                    <a:solidFill>
                      <a:schemeClr val="accent1">
                        <a:alpha val="0"/>
                      </a:schemeClr>
                    </a:solidFill>
                  </a:ln>
                  <a:latin typeface="+mn-ea"/>
                </a:endParaRPr>
              </a:p>
            </p:txBody>
          </p:sp>
          <p:sp>
            <p:nvSpPr>
              <p:cNvPr id="20" name="직사각형 19"/>
              <p:cNvSpPr/>
              <p:nvPr/>
            </p:nvSpPr>
            <p:spPr>
              <a:xfrm>
                <a:off x="5397907" y="2650932"/>
                <a:ext cx="1425646" cy="328612"/>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800" b="1" dirty="0">
                    <a:ln>
                      <a:solidFill>
                        <a:schemeClr val="accent1">
                          <a:alpha val="0"/>
                        </a:schemeClr>
                      </a:solidFill>
                    </a:ln>
                    <a:latin typeface="+mn-ea"/>
                  </a:rPr>
                  <a:t> </a:t>
                </a:r>
                <a:r>
                  <a:rPr lang="ko-KR" altLang="en-US" sz="1800" b="1" dirty="0" smtClean="0">
                    <a:ln>
                      <a:solidFill>
                        <a:schemeClr val="accent1">
                          <a:alpha val="0"/>
                        </a:schemeClr>
                      </a:solidFill>
                    </a:ln>
                    <a:latin typeface="+mn-ea"/>
                  </a:rPr>
                  <a:t> </a:t>
                </a:r>
                <a:r>
                  <a:rPr lang="ko-KR" altLang="en-US" sz="1800" b="1" dirty="0">
                    <a:ln>
                      <a:solidFill>
                        <a:schemeClr val="accent1">
                          <a:alpha val="0"/>
                        </a:schemeClr>
                      </a:solidFill>
                    </a:ln>
                    <a:latin typeface="+mn-ea"/>
                  </a:rPr>
                  <a:t>대 표 자</a:t>
                </a:r>
              </a:p>
            </p:txBody>
          </p:sp>
          <p:grpSp>
            <p:nvGrpSpPr>
              <p:cNvPr id="21" name="그룹 20"/>
              <p:cNvGrpSpPr/>
              <p:nvPr/>
            </p:nvGrpSpPr>
            <p:grpSpPr>
              <a:xfrm>
                <a:off x="2617122" y="2979544"/>
                <a:ext cx="6648011" cy="1910281"/>
                <a:chOff x="1837854" y="1909943"/>
                <a:chExt cx="7079810" cy="1910281"/>
              </a:xfrm>
            </p:grpSpPr>
            <p:cxnSp>
              <p:nvCxnSpPr>
                <p:cNvPr id="22" name="직선 연결선 21"/>
                <p:cNvCxnSpPr/>
                <p:nvPr/>
              </p:nvCxnSpPr>
              <p:spPr>
                <a:xfrm>
                  <a:off x="1837854" y="1909943"/>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1837854" y="2291999"/>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1837854" y="2674055"/>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1837854" y="3056111"/>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1837854" y="3438167"/>
                  <a:ext cx="7079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1837854" y="3820224"/>
                  <a:ext cx="7079810"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2" name="모서리가 둥근 직사각형 11"/>
            <p:cNvSpPr/>
            <p:nvPr/>
          </p:nvSpPr>
          <p:spPr>
            <a:xfrm>
              <a:off x="2667326" y="3861892"/>
              <a:ext cx="900276" cy="258868"/>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ko-KR" altLang="en-US" sz="1500" b="1" kern="0" dirty="0">
                  <a:latin typeface="+mn-ea"/>
                </a:rPr>
                <a:t>전 화</a:t>
              </a:r>
            </a:p>
          </p:txBody>
        </p:sp>
        <p:sp>
          <p:nvSpPr>
            <p:cNvPr id="13" name="모서리가 둥근 직사각형 12"/>
            <p:cNvSpPr/>
            <p:nvPr/>
          </p:nvSpPr>
          <p:spPr>
            <a:xfrm>
              <a:off x="5577859" y="3851547"/>
              <a:ext cx="900277" cy="258868"/>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500" b="1" kern="0" dirty="0">
                  <a:latin typeface="+mn-ea"/>
                </a:rPr>
                <a:t>FAX</a:t>
              </a:r>
              <a:endParaRPr lang="ko-KR" altLang="en-US" sz="1500" b="1" kern="0" dirty="0">
                <a:latin typeface="+mn-ea"/>
              </a:endParaRPr>
            </a:p>
          </p:txBody>
        </p:sp>
      </p:grpSp>
      <p:grpSp>
        <p:nvGrpSpPr>
          <p:cNvPr id="28" name="그룹 27"/>
          <p:cNvGrpSpPr/>
          <p:nvPr/>
        </p:nvGrpSpPr>
        <p:grpSpPr>
          <a:xfrm>
            <a:off x="3040427" y="4551346"/>
            <a:ext cx="9719609" cy="3460139"/>
            <a:chOff x="2939312" y="5463927"/>
            <a:chExt cx="11047503" cy="3430305"/>
          </a:xfrm>
        </p:grpSpPr>
        <p:grpSp>
          <p:nvGrpSpPr>
            <p:cNvPr id="29" name="그룹 28"/>
            <p:cNvGrpSpPr/>
            <p:nvPr/>
          </p:nvGrpSpPr>
          <p:grpSpPr>
            <a:xfrm>
              <a:off x="2939312" y="5463927"/>
              <a:ext cx="11047503" cy="3430305"/>
              <a:chOff x="2745011" y="4987789"/>
              <a:chExt cx="7836262" cy="2572300"/>
            </a:xfrm>
          </p:grpSpPr>
          <p:grpSp>
            <p:nvGrpSpPr>
              <p:cNvPr id="31" name="그룹 30"/>
              <p:cNvGrpSpPr/>
              <p:nvPr/>
            </p:nvGrpSpPr>
            <p:grpSpPr>
              <a:xfrm>
                <a:off x="3776909" y="4987789"/>
                <a:ext cx="6804364" cy="2572300"/>
                <a:chOff x="3391439" y="3899444"/>
                <a:chExt cx="5970081" cy="2572300"/>
              </a:xfrm>
            </p:grpSpPr>
            <p:sp>
              <p:nvSpPr>
                <p:cNvPr id="45" name="직사각형 44"/>
                <p:cNvSpPr/>
                <p:nvPr/>
              </p:nvSpPr>
              <p:spPr>
                <a:xfrm>
                  <a:off x="3420841" y="3899444"/>
                  <a:ext cx="4371310" cy="205924"/>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안산국제비즈니스고등학교 보건간호학과 방과 후 전담 운영</a:t>
                  </a:r>
                  <a:endParaRPr lang="ko-KR" altLang="en-US" sz="1800" b="1" kern="0" dirty="0">
                    <a:latin typeface="+mn-ea"/>
                  </a:endParaRPr>
                </a:p>
              </p:txBody>
            </p:sp>
            <p:sp>
              <p:nvSpPr>
                <p:cNvPr id="46" name="직사각형 45"/>
                <p:cNvSpPr/>
                <p:nvPr/>
              </p:nvSpPr>
              <p:spPr>
                <a:xfrm>
                  <a:off x="3420841" y="4349475"/>
                  <a:ext cx="3587762" cy="205924"/>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대한치과의사협회 </a:t>
                  </a:r>
                  <a:r>
                    <a:rPr lang="en-US" altLang="ko-KR" sz="1800" b="1" kern="0" dirty="0" smtClean="0">
                      <a:latin typeface="+mn-ea"/>
                    </a:rPr>
                    <a:t>‘</a:t>
                  </a:r>
                  <a:r>
                    <a:rPr lang="ko-KR" altLang="en-US" sz="1800" b="1" kern="0" dirty="0" err="1" smtClean="0">
                      <a:latin typeface="+mn-ea"/>
                    </a:rPr>
                    <a:t>자일리톨</a:t>
                  </a:r>
                  <a:r>
                    <a:rPr lang="ko-KR" altLang="en-US" sz="1800" b="1" kern="0" dirty="0" smtClean="0">
                      <a:latin typeface="+mn-ea"/>
                    </a:rPr>
                    <a:t> 버스 의료봉사</a:t>
                  </a:r>
                  <a:r>
                    <a:rPr lang="en-US" altLang="ko-KR" sz="1800" b="1" kern="0" dirty="0" smtClean="0">
                      <a:latin typeface="+mn-ea"/>
                    </a:rPr>
                    <a:t>’</a:t>
                  </a:r>
                  <a:r>
                    <a:rPr lang="ko-KR" altLang="en-US" sz="1800" b="1" kern="0" dirty="0" smtClean="0">
                      <a:latin typeface="+mn-ea"/>
                    </a:rPr>
                    <a:t> 지원</a:t>
                  </a:r>
                  <a:endParaRPr lang="en-US" altLang="ko-KR" sz="1800" b="1" kern="0" dirty="0">
                    <a:latin typeface="+mn-ea"/>
                  </a:endParaRPr>
                </a:p>
              </p:txBody>
            </p:sp>
            <p:sp>
              <p:nvSpPr>
                <p:cNvPr id="47" name="직사각형 46"/>
                <p:cNvSpPr/>
                <p:nvPr/>
              </p:nvSpPr>
              <p:spPr>
                <a:xfrm>
                  <a:off x="3420842" y="4781370"/>
                  <a:ext cx="2296213" cy="205924"/>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국제관광협회 보건 </a:t>
                  </a:r>
                  <a:r>
                    <a:rPr lang="ko-KR" altLang="en-US" sz="1800" b="1" kern="0" dirty="0" err="1" smtClean="0">
                      <a:latin typeface="+mn-ea"/>
                    </a:rPr>
                    <a:t>콘텐츠</a:t>
                  </a:r>
                  <a:r>
                    <a:rPr lang="ko-KR" altLang="en-US" sz="1800" b="1" kern="0" dirty="0" smtClean="0">
                      <a:latin typeface="+mn-ea"/>
                    </a:rPr>
                    <a:t> 지원</a:t>
                  </a:r>
                  <a:endParaRPr lang="en-US" altLang="ko-KR" sz="1800" b="1" kern="0" dirty="0">
                    <a:latin typeface="+mn-ea"/>
                  </a:endParaRPr>
                </a:p>
              </p:txBody>
            </p:sp>
            <p:sp>
              <p:nvSpPr>
                <p:cNvPr id="48" name="직사각형 47"/>
                <p:cNvSpPr/>
                <p:nvPr/>
              </p:nvSpPr>
              <p:spPr>
                <a:xfrm>
                  <a:off x="3420842" y="4981613"/>
                  <a:ext cx="3881452" cy="205924"/>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호남대학교 치과위생학과 역량강화 교육 지원 서비스</a:t>
                  </a:r>
                  <a:endParaRPr lang="en-US" altLang="ko-KR" sz="1800" b="1" kern="0" dirty="0">
                    <a:latin typeface="+mn-ea"/>
                  </a:endParaRPr>
                </a:p>
              </p:txBody>
            </p:sp>
            <p:sp>
              <p:nvSpPr>
                <p:cNvPr id="49" name="직사각형 48"/>
                <p:cNvSpPr/>
                <p:nvPr/>
              </p:nvSpPr>
              <p:spPr>
                <a:xfrm>
                  <a:off x="3420841" y="5203943"/>
                  <a:ext cx="2949359" cy="205924"/>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정화여자상업고등학교 </a:t>
                  </a:r>
                  <a:r>
                    <a:rPr lang="ko-KR" altLang="en-US" sz="1800" b="1" kern="0" dirty="0" err="1" smtClean="0">
                      <a:latin typeface="+mn-ea"/>
                    </a:rPr>
                    <a:t>특별반</a:t>
                  </a:r>
                  <a:r>
                    <a:rPr lang="ko-KR" altLang="en-US" sz="1800" b="1" kern="0" dirty="0" smtClean="0">
                      <a:latin typeface="+mn-ea"/>
                    </a:rPr>
                    <a:t> 전담 운영</a:t>
                  </a:r>
                  <a:endParaRPr lang="ko-KR" altLang="en-US" sz="1800" b="1" kern="0" dirty="0">
                    <a:latin typeface="+mn-ea"/>
                  </a:endParaRPr>
                </a:p>
              </p:txBody>
            </p:sp>
            <p:sp>
              <p:nvSpPr>
                <p:cNvPr id="50" name="직사각형 49"/>
                <p:cNvSpPr/>
                <p:nvPr/>
              </p:nvSpPr>
              <p:spPr>
                <a:xfrm>
                  <a:off x="3420841" y="5421564"/>
                  <a:ext cx="3693218" cy="205924"/>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말레이시아 </a:t>
                  </a:r>
                  <a:r>
                    <a:rPr lang="ko-KR" altLang="en-US" sz="1800" b="1" kern="0" dirty="0" err="1" smtClean="0">
                      <a:latin typeface="+mn-ea"/>
                    </a:rPr>
                    <a:t>킹슬리국제학교</a:t>
                  </a:r>
                  <a:r>
                    <a:rPr lang="ko-KR" altLang="en-US" sz="1800" b="1" kern="0" dirty="0" smtClean="0">
                      <a:latin typeface="+mn-ea"/>
                    </a:rPr>
                    <a:t> </a:t>
                  </a:r>
                  <a:r>
                    <a:rPr lang="en-US" altLang="ko-KR" sz="1800" b="1" kern="0" dirty="0" smtClean="0">
                      <a:latin typeface="+mn-ea"/>
                    </a:rPr>
                    <a:t>‘</a:t>
                  </a:r>
                  <a:r>
                    <a:rPr lang="ko-KR" altLang="en-US" sz="1800" b="1" kern="0" dirty="0" err="1" smtClean="0">
                      <a:latin typeface="+mn-ea"/>
                    </a:rPr>
                    <a:t>한국알리기</a:t>
                  </a:r>
                  <a:r>
                    <a:rPr lang="en-US" altLang="ko-KR" sz="1800" b="1" kern="0" dirty="0" smtClean="0">
                      <a:latin typeface="+mn-ea"/>
                    </a:rPr>
                    <a:t>’ </a:t>
                  </a:r>
                  <a:r>
                    <a:rPr lang="ko-KR" altLang="en-US" sz="1800" b="1" kern="0" dirty="0" smtClean="0">
                      <a:latin typeface="+mn-ea"/>
                    </a:rPr>
                    <a:t>교육봉사</a:t>
                  </a:r>
                  <a:endParaRPr lang="en-US" altLang="ko-KR" sz="1800" b="1" kern="0" dirty="0">
                    <a:latin typeface="+mn-ea"/>
                  </a:endParaRPr>
                </a:p>
              </p:txBody>
            </p:sp>
            <p:sp>
              <p:nvSpPr>
                <p:cNvPr id="51" name="직사각형 50"/>
                <p:cNvSpPr/>
                <p:nvPr/>
              </p:nvSpPr>
              <p:spPr>
                <a:xfrm>
                  <a:off x="3391439" y="5658727"/>
                  <a:ext cx="5970081" cy="488115"/>
                </a:xfrm>
                <a:prstGeom prst="rect">
                  <a:avLst/>
                </a:prstGeom>
              </p:spPr>
              <p:txBody>
                <a:bodyPr wrap="square" lIns="0" tIns="0" rIns="0" bIns="0" rtlCol="0" anchor="ctr">
                  <a:spAutoFit/>
                </a:bodyPr>
                <a:lstStyle/>
                <a:p>
                  <a:pPr latinLnBrk="0">
                    <a:spcAft>
                      <a:spcPts val="840"/>
                    </a:spcAft>
                  </a:pPr>
                  <a:r>
                    <a:rPr lang="ko-KR" altLang="en-US" sz="1800" b="1" kern="0" dirty="0" smtClean="0">
                      <a:latin typeface="+mn-ea"/>
                    </a:rPr>
                    <a:t>’인천재능대학교 서비스학과 </a:t>
                  </a:r>
                  <a:r>
                    <a:rPr lang="en-US" altLang="ko-KR" sz="1800" b="1" kern="0" dirty="0" smtClean="0">
                      <a:latin typeface="+mn-ea"/>
                    </a:rPr>
                    <a:t>‘</a:t>
                  </a:r>
                  <a:r>
                    <a:rPr lang="ko-KR" altLang="en-US" sz="1800" b="1" kern="0" dirty="0" smtClean="0">
                      <a:latin typeface="+mn-ea"/>
                    </a:rPr>
                    <a:t>서비스매니저</a:t>
                  </a:r>
                  <a:r>
                    <a:rPr lang="en-US" altLang="ko-KR" sz="1800" b="1" kern="0" dirty="0" smtClean="0">
                      <a:latin typeface="+mn-ea"/>
                    </a:rPr>
                    <a:t>’</a:t>
                  </a:r>
                  <a:r>
                    <a:rPr lang="ko-KR" altLang="en-US" sz="1800" b="1" kern="0" dirty="0" smtClean="0">
                      <a:latin typeface="+mn-ea"/>
                    </a:rPr>
                    <a:t>자격증 캠프</a:t>
                  </a:r>
                  <a:endParaRPr lang="en-US" altLang="ko-KR" sz="1800" b="1" kern="0" dirty="0" smtClean="0">
                    <a:latin typeface="+mn-ea"/>
                  </a:endParaRPr>
                </a:p>
                <a:p>
                  <a:pPr latinLnBrk="0">
                    <a:spcAft>
                      <a:spcPts val="840"/>
                    </a:spcAft>
                  </a:pPr>
                  <a:endParaRPr lang="en-US" altLang="ko-KR" sz="1800" b="1" kern="0" dirty="0">
                    <a:latin typeface="+mn-ea"/>
                  </a:endParaRPr>
                </a:p>
              </p:txBody>
            </p:sp>
            <p:sp>
              <p:nvSpPr>
                <p:cNvPr id="52" name="직사각형 51"/>
                <p:cNvSpPr/>
                <p:nvPr/>
              </p:nvSpPr>
              <p:spPr>
                <a:xfrm>
                  <a:off x="3420841" y="5855890"/>
                  <a:ext cx="2925546" cy="205924"/>
                </a:xfrm>
                <a:prstGeom prst="rect">
                  <a:avLst/>
                </a:prstGeom>
              </p:spPr>
              <p:txBody>
                <a:bodyPr wrap="none" lIns="0" tIns="0" rIns="0" bIns="0" rtlCol="0" anchor="ctr">
                  <a:spAutoFit/>
                </a:bodyPr>
                <a:lstStyle/>
                <a:p>
                  <a:pPr latinLnBrk="0">
                    <a:spcAft>
                      <a:spcPts val="840"/>
                    </a:spcAft>
                  </a:pPr>
                  <a:r>
                    <a:rPr lang="ko-KR" altLang="en-US" sz="1800" b="1" kern="0" dirty="0" err="1" smtClean="0">
                      <a:latin typeface="+mn-ea"/>
                    </a:rPr>
                    <a:t>광덕고등학교</a:t>
                  </a:r>
                  <a:r>
                    <a:rPr lang="ko-KR" altLang="en-US" sz="1800" b="1" kern="0" dirty="0" smtClean="0">
                      <a:latin typeface="+mn-ea"/>
                    </a:rPr>
                    <a:t> </a:t>
                  </a:r>
                  <a:r>
                    <a:rPr lang="ko-KR" altLang="en-US" sz="1800" b="1" kern="0" dirty="0" err="1" smtClean="0">
                      <a:latin typeface="+mn-ea"/>
                    </a:rPr>
                    <a:t>뷰티</a:t>
                  </a:r>
                  <a:r>
                    <a:rPr lang="en-US" altLang="ko-KR" sz="1800" b="1" kern="0" dirty="0" smtClean="0">
                      <a:latin typeface="+mn-ea"/>
                    </a:rPr>
                    <a:t>&amp;</a:t>
                  </a:r>
                  <a:r>
                    <a:rPr lang="ko-KR" altLang="en-US" sz="1800" b="1" kern="0" dirty="0" smtClean="0">
                      <a:latin typeface="+mn-ea"/>
                    </a:rPr>
                    <a:t>보건 동아리 컨설팅</a:t>
                  </a:r>
                  <a:endParaRPr lang="en-US" altLang="ko-KR" sz="1800" b="1" kern="0" dirty="0">
                    <a:latin typeface="+mn-ea"/>
                  </a:endParaRPr>
                </a:p>
              </p:txBody>
            </p:sp>
            <p:sp>
              <p:nvSpPr>
                <p:cNvPr id="53" name="직사각형 52"/>
                <p:cNvSpPr/>
                <p:nvPr/>
              </p:nvSpPr>
              <p:spPr>
                <a:xfrm>
                  <a:off x="3420841" y="6051252"/>
                  <a:ext cx="46" cy="205924"/>
                </a:xfrm>
                <a:prstGeom prst="rect">
                  <a:avLst/>
                </a:prstGeom>
              </p:spPr>
              <p:txBody>
                <a:bodyPr wrap="none" lIns="0" tIns="0" rIns="0" bIns="0" rtlCol="0" anchor="ctr">
                  <a:spAutoFit/>
                </a:bodyPr>
                <a:lstStyle/>
                <a:p>
                  <a:pPr latinLnBrk="0">
                    <a:spcAft>
                      <a:spcPts val="840"/>
                    </a:spcAft>
                  </a:pPr>
                  <a:endParaRPr lang="ko-KR" altLang="en-US" sz="1800" b="1" kern="0" dirty="0">
                    <a:latin typeface="+mn-ea"/>
                  </a:endParaRPr>
                </a:p>
              </p:txBody>
            </p:sp>
            <p:sp>
              <p:nvSpPr>
                <p:cNvPr id="54" name="직사각형 53"/>
                <p:cNvSpPr/>
                <p:nvPr/>
              </p:nvSpPr>
              <p:spPr>
                <a:xfrm>
                  <a:off x="3420841" y="6265820"/>
                  <a:ext cx="2132927" cy="205924"/>
                </a:xfrm>
                <a:prstGeom prst="rect">
                  <a:avLst/>
                </a:prstGeom>
              </p:spPr>
              <p:txBody>
                <a:bodyPr wrap="none" lIns="0" tIns="0" rIns="0" bIns="0" rtlCol="0" anchor="ctr">
                  <a:spAutoFit/>
                </a:bodyPr>
                <a:lstStyle/>
                <a:p>
                  <a:pPr latinLnBrk="0">
                    <a:spcAft>
                      <a:spcPts val="840"/>
                    </a:spcAft>
                  </a:pPr>
                  <a:r>
                    <a:rPr lang="ko-KR" altLang="en-US" sz="1800" b="1" kern="0" dirty="0" err="1" smtClean="0">
                      <a:latin typeface="+mn-ea"/>
                    </a:rPr>
                    <a:t>제이플란트</a:t>
                  </a:r>
                  <a:r>
                    <a:rPr lang="ko-KR" altLang="en-US" sz="1800" b="1" kern="0" dirty="0" smtClean="0">
                      <a:latin typeface="+mn-ea"/>
                    </a:rPr>
                    <a:t> 치과 오픈 컨설팅</a:t>
                  </a:r>
                  <a:endParaRPr lang="en-US" altLang="ko-KR" sz="1800" b="1" kern="0" dirty="0">
                    <a:latin typeface="+mn-ea"/>
                  </a:endParaRPr>
                </a:p>
              </p:txBody>
            </p:sp>
            <p:sp>
              <p:nvSpPr>
                <p:cNvPr id="55" name="직사각형 54"/>
                <p:cNvSpPr/>
                <p:nvPr/>
              </p:nvSpPr>
              <p:spPr>
                <a:xfrm>
                  <a:off x="3425106" y="4112429"/>
                  <a:ext cx="2061489" cy="205924"/>
                </a:xfrm>
                <a:prstGeom prst="rect">
                  <a:avLst/>
                </a:prstGeom>
              </p:spPr>
              <p:txBody>
                <a:bodyPr wrap="none" lIns="0" tIns="0" rIns="0" bIns="0" rtlCol="0" anchor="ctr">
                  <a:spAutoFit/>
                </a:bodyPr>
                <a:lstStyle/>
                <a:p>
                  <a:pPr latinLnBrk="0">
                    <a:spcAft>
                      <a:spcPts val="840"/>
                    </a:spcAft>
                    <a:defRPr/>
                  </a:pPr>
                  <a:r>
                    <a:rPr lang="en-US" altLang="ko-KR" sz="1800" b="1" kern="0" dirty="0" smtClean="0">
                      <a:latin typeface="+mn-ea"/>
                    </a:rPr>
                    <a:t>‘</a:t>
                  </a:r>
                  <a:r>
                    <a:rPr lang="ko-KR" altLang="en-US" sz="1800" b="1" kern="0" dirty="0" err="1" smtClean="0">
                      <a:latin typeface="+mn-ea"/>
                    </a:rPr>
                    <a:t>메디컬강사</a:t>
                  </a:r>
                  <a:r>
                    <a:rPr lang="ko-KR" altLang="en-US" sz="1800" b="1" kern="0" dirty="0" smtClean="0">
                      <a:latin typeface="+mn-ea"/>
                    </a:rPr>
                    <a:t> 양성 과정</a:t>
                  </a:r>
                  <a:r>
                    <a:rPr lang="en-US" altLang="ko-KR" sz="1800" b="1" kern="0" dirty="0" smtClean="0">
                      <a:latin typeface="+mn-ea"/>
                    </a:rPr>
                    <a:t>’</a:t>
                  </a:r>
                  <a:r>
                    <a:rPr lang="ko-KR" altLang="en-US" sz="1800" b="1" kern="0" dirty="0" smtClean="0">
                      <a:latin typeface="+mn-ea"/>
                    </a:rPr>
                    <a:t> 개설</a:t>
                  </a:r>
                  <a:endParaRPr lang="ko-KR" altLang="en-US" sz="1800" b="1" kern="0" dirty="0">
                    <a:latin typeface="+mn-ea"/>
                  </a:endParaRPr>
                </a:p>
              </p:txBody>
            </p:sp>
            <p:sp>
              <p:nvSpPr>
                <p:cNvPr id="56" name="직사각형 55"/>
                <p:cNvSpPr/>
                <p:nvPr/>
              </p:nvSpPr>
              <p:spPr>
                <a:xfrm>
                  <a:off x="3409575" y="4568435"/>
                  <a:ext cx="3439217" cy="205924"/>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보건복지인력개발원 </a:t>
                  </a:r>
                  <a:r>
                    <a:rPr lang="ko-KR" altLang="en-US" sz="1800" b="1" kern="0" dirty="0" err="1" smtClean="0">
                      <a:latin typeface="+mn-ea"/>
                    </a:rPr>
                    <a:t>사회복지사</a:t>
                  </a:r>
                  <a:r>
                    <a:rPr lang="ko-KR" altLang="en-US" sz="1800" b="1" kern="0" dirty="0" smtClean="0">
                      <a:latin typeface="+mn-ea"/>
                    </a:rPr>
                    <a:t> 전국 보수교육</a:t>
                  </a:r>
                  <a:endParaRPr lang="en-US" altLang="ko-KR" sz="1800" b="1" kern="0" dirty="0">
                    <a:latin typeface="+mn-ea"/>
                  </a:endParaRPr>
                </a:p>
              </p:txBody>
            </p:sp>
          </p:grpSp>
          <p:grpSp>
            <p:nvGrpSpPr>
              <p:cNvPr id="32" name="그룹 31"/>
              <p:cNvGrpSpPr/>
              <p:nvPr/>
            </p:nvGrpSpPr>
            <p:grpSpPr>
              <a:xfrm>
                <a:off x="2745011" y="5030982"/>
                <a:ext cx="824926" cy="2519266"/>
                <a:chOff x="2745011" y="5030982"/>
                <a:chExt cx="824926" cy="2519266"/>
              </a:xfrm>
            </p:grpSpPr>
            <p:sp>
              <p:nvSpPr>
                <p:cNvPr id="33" name="모서리가 둥근 직사각형 32"/>
                <p:cNvSpPr/>
                <p:nvPr/>
              </p:nvSpPr>
              <p:spPr>
                <a:xfrm>
                  <a:off x="2745011" y="5030982"/>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defRPr/>
                  </a:pPr>
                  <a:r>
                    <a:rPr lang="en-US" altLang="ko-KR" sz="1800" b="1" kern="0" dirty="0" smtClean="0">
                      <a:latin typeface="+mn-ea"/>
                    </a:rPr>
                    <a:t>2017</a:t>
                  </a:r>
                  <a:endParaRPr lang="ko-KR" altLang="en-US" sz="1800" b="1" kern="0" dirty="0">
                    <a:latin typeface="+mn-ea"/>
                  </a:endParaRPr>
                </a:p>
              </p:txBody>
            </p:sp>
            <p:sp>
              <p:nvSpPr>
                <p:cNvPr id="34" name="모서리가 둥근 직사각형 33"/>
                <p:cNvSpPr/>
                <p:nvPr/>
              </p:nvSpPr>
              <p:spPr>
                <a:xfrm>
                  <a:off x="2745011" y="5455986"/>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2017</a:t>
                  </a:r>
                  <a:endParaRPr lang="ko-KR" altLang="en-US" sz="1800" b="1" kern="0" dirty="0">
                    <a:latin typeface="+mn-ea"/>
                  </a:endParaRPr>
                </a:p>
              </p:txBody>
            </p:sp>
            <p:sp>
              <p:nvSpPr>
                <p:cNvPr id="35" name="모서리가 둥근 직사각형 34"/>
                <p:cNvSpPr/>
                <p:nvPr/>
              </p:nvSpPr>
              <p:spPr>
                <a:xfrm>
                  <a:off x="2745011" y="5880990"/>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2017</a:t>
                  </a:r>
                  <a:endParaRPr lang="ko-KR" altLang="en-US" sz="1800" b="1" kern="0" dirty="0">
                    <a:latin typeface="+mn-ea"/>
                  </a:endParaRPr>
                </a:p>
              </p:txBody>
            </p:sp>
            <p:sp>
              <p:nvSpPr>
                <p:cNvPr id="36" name="모서리가 둥근 직사각형 35"/>
                <p:cNvSpPr/>
                <p:nvPr/>
              </p:nvSpPr>
              <p:spPr>
                <a:xfrm>
                  <a:off x="2745011" y="6093492"/>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2018</a:t>
                  </a:r>
                  <a:endParaRPr lang="ko-KR" altLang="en-US" sz="1800" b="1" kern="0" dirty="0">
                    <a:latin typeface="+mn-ea"/>
                  </a:endParaRPr>
                </a:p>
              </p:txBody>
            </p:sp>
            <p:sp>
              <p:nvSpPr>
                <p:cNvPr id="37" name="모서리가 둥근 직사각형 36"/>
                <p:cNvSpPr/>
                <p:nvPr/>
              </p:nvSpPr>
              <p:spPr>
                <a:xfrm>
                  <a:off x="2745011" y="6305994"/>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2018</a:t>
                  </a:r>
                  <a:endParaRPr lang="ko-KR" altLang="en-US" sz="1800" b="1" kern="0" dirty="0">
                    <a:latin typeface="+mn-ea"/>
                  </a:endParaRPr>
                </a:p>
              </p:txBody>
            </p:sp>
            <p:sp>
              <p:nvSpPr>
                <p:cNvPr id="38" name="모서리가 둥근 직사각형 37"/>
                <p:cNvSpPr/>
                <p:nvPr/>
              </p:nvSpPr>
              <p:spPr>
                <a:xfrm>
                  <a:off x="2745011" y="6518496"/>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2018</a:t>
                  </a:r>
                  <a:endParaRPr lang="ko-KR" altLang="en-US" sz="1800" b="1" kern="0" dirty="0">
                    <a:latin typeface="+mn-ea"/>
                  </a:endParaRPr>
                </a:p>
              </p:txBody>
            </p:sp>
            <p:sp>
              <p:nvSpPr>
                <p:cNvPr id="39" name="모서리가 둥근 직사각형 38"/>
                <p:cNvSpPr/>
                <p:nvPr/>
              </p:nvSpPr>
              <p:spPr>
                <a:xfrm>
                  <a:off x="2745011" y="6730998"/>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2019</a:t>
                  </a:r>
                  <a:endParaRPr lang="ko-KR" altLang="en-US" sz="1800" b="1" kern="0" dirty="0">
                    <a:latin typeface="+mn-ea"/>
                  </a:endParaRPr>
                </a:p>
              </p:txBody>
            </p:sp>
            <p:sp>
              <p:nvSpPr>
                <p:cNvPr id="40" name="모서리가 둥근 직사각형 39"/>
                <p:cNvSpPr/>
                <p:nvPr/>
              </p:nvSpPr>
              <p:spPr>
                <a:xfrm>
                  <a:off x="2745011" y="6943500"/>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2019</a:t>
                  </a:r>
                  <a:endParaRPr lang="ko-KR" altLang="en-US" sz="1800" b="1" kern="0" dirty="0">
                    <a:latin typeface="+mn-ea"/>
                  </a:endParaRPr>
                </a:p>
              </p:txBody>
            </p:sp>
            <p:sp>
              <p:nvSpPr>
                <p:cNvPr id="41" name="모서리가 둥근 직사각형 40"/>
                <p:cNvSpPr/>
                <p:nvPr/>
              </p:nvSpPr>
              <p:spPr>
                <a:xfrm>
                  <a:off x="2745011" y="7156002"/>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2019</a:t>
                  </a:r>
                  <a:endParaRPr lang="ko-KR" altLang="en-US" sz="1800" b="1" kern="0" dirty="0">
                    <a:latin typeface="+mn-ea"/>
                  </a:endParaRPr>
                </a:p>
              </p:txBody>
            </p:sp>
            <p:sp>
              <p:nvSpPr>
                <p:cNvPr id="42" name="모서리가 둥근 직사각형 41"/>
                <p:cNvSpPr/>
                <p:nvPr/>
              </p:nvSpPr>
              <p:spPr>
                <a:xfrm>
                  <a:off x="2745011" y="7368504"/>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2019</a:t>
                  </a:r>
                  <a:endParaRPr lang="ko-KR" altLang="en-US" sz="1800" b="1" kern="0" dirty="0">
                    <a:latin typeface="+mn-ea"/>
                  </a:endParaRPr>
                </a:p>
              </p:txBody>
            </p:sp>
            <p:sp>
              <p:nvSpPr>
                <p:cNvPr id="43" name="모서리가 둥근 직사각형 42"/>
                <p:cNvSpPr/>
                <p:nvPr/>
              </p:nvSpPr>
              <p:spPr>
                <a:xfrm>
                  <a:off x="2746539" y="5243484"/>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2017</a:t>
                  </a:r>
                  <a:endParaRPr lang="ko-KR" altLang="en-US" sz="1800" b="1" kern="0" dirty="0">
                    <a:latin typeface="+mn-ea"/>
                  </a:endParaRPr>
                </a:p>
              </p:txBody>
            </p:sp>
            <p:sp>
              <p:nvSpPr>
                <p:cNvPr id="44" name="모서리가 둥근 직사각형 43"/>
                <p:cNvSpPr/>
                <p:nvPr/>
              </p:nvSpPr>
              <p:spPr>
                <a:xfrm>
                  <a:off x="2746558" y="5668488"/>
                  <a:ext cx="823379" cy="181744"/>
                </a:xfrm>
                <a:prstGeom prst="roundRect">
                  <a:avLst/>
                </a:prstGeom>
                <a:solidFill>
                  <a:schemeClr val="bg1">
                    <a:lumMod val="85000"/>
                  </a:schemeClr>
                </a:solidFill>
                <a:ln w="12700" cap="flat" cmpd="sng" algn="ctr">
                  <a:noFill/>
                  <a:prstDash val="solid"/>
                </a:ln>
                <a:effectLst/>
              </p:spPr>
              <p:txBody>
                <a:bodyPr wrap="none" rtlCol="0" anchor="ctr"/>
                <a:lstStyle/>
                <a:p>
                  <a:pPr algn="ctr" latinLnBrk="0"/>
                  <a:r>
                    <a:rPr lang="en-US" altLang="ko-KR" sz="1800" b="1" kern="0" dirty="0" smtClean="0">
                      <a:latin typeface="+mn-ea"/>
                    </a:rPr>
                    <a:t>2017</a:t>
                  </a:r>
                  <a:endParaRPr lang="ko-KR" altLang="en-US" sz="1800" b="1" kern="0" dirty="0">
                    <a:latin typeface="+mn-ea"/>
                  </a:endParaRPr>
                </a:p>
              </p:txBody>
            </p:sp>
          </p:grpSp>
        </p:grpSp>
        <p:sp>
          <p:nvSpPr>
            <p:cNvPr id="30" name="직사각형 29"/>
            <p:cNvSpPr/>
            <p:nvPr/>
          </p:nvSpPr>
          <p:spPr>
            <a:xfrm>
              <a:off x="4441316" y="8356426"/>
              <a:ext cx="4214298" cy="274611"/>
            </a:xfrm>
            <a:prstGeom prst="rect">
              <a:avLst/>
            </a:prstGeom>
          </p:spPr>
          <p:txBody>
            <a:bodyPr wrap="none" lIns="0" tIns="0" rIns="0" bIns="0" rtlCol="0" anchor="ctr">
              <a:spAutoFit/>
            </a:bodyPr>
            <a:lstStyle/>
            <a:p>
              <a:pPr latinLnBrk="0">
                <a:spcAft>
                  <a:spcPts val="840"/>
                </a:spcAft>
              </a:pPr>
              <a:r>
                <a:rPr lang="ko-KR" altLang="en-US" sz="1800" b="1" kern="0" dirty="0" err="1" smtClean="0">
                  <a:latin typeface="+mn-ea"/>
                </a:rPr>
                <a:t>대웅제약</a:t>
              </a:r>
              <a:r>
                <a:rPr lang="ko-KR" altLang="en-US" sz="1800" b="1" kern="0" dirty="0" smtClean="0">
                  <a:latin typeface="+mn-ea"/>
                </a:rPr>
                <a:t> 병원서비스 강의인력 지원</a:t>
              </a:r>
              <a:endParaRPr lang="en-US" altLang="ko-KR" sz="1800" b="1" kern="0" dirty="0">
                <a:latin typeface="+mn-ea"/>
              </a:endParaRPr>
            </a:p>
          </p:txBody>
        </p:sp>
      </p:grpSp>
      <p:sp>
        <p:nvSpPr>
          <p:cNvPr id="57" name="사각형: 잘린 한쪽 모서리 28">
            <a:extLst>
              <a:ext uri="{FF2B5EF4-FFF2-40B4-BE49-F238E27FC236}">
                <a16:creationId xmlns:a16="http://schemas.microsoft.com/office/drawing/2014/main" id="{B1A25455-AC8B-4742-91B1-2E409919DE88}"/>
              </a:ext>
            </a:extLst>
          </p:cNvPr>
          <p:cNvSpPr/>
          <p:nvPr/>
        </p:nvSpPr>
        <p:spPr>
          <a:xfrm>
            <a:off x="-35653" y="196699"/>
            <a:ext cx="3777262" cy="624177"/>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lIns="128016" tIns="64008" rIns="128016" bIns="64008" rtlCol="0" anchor="ctr"/>
          <a:lstStyle/>
          <a:p>
            <a:pPr algn="ctr" defTabSz="1280160" latinLnBrk="0">
              <a:defRPr/>
            </a:pPr>
            <a:endParaRPr lang="ko-KR" altLang="en-US" sz="2200" kern="0" dirty="0">
              <a:solidFill>
                <a:prstClr val="white"/>
              </a:solidFill>
              <a:latin typeface="맑은 고딕" panose="020F0502020204030204"/>
              <a:ea typeface="맑은 고딕" panose="020B0503020000020004" pitchFamily="50" charset="-127"/>
            </a:endParaRPr>
          </a:p>
        </p:txBody>
      </p:sp>
      <p:sp>
        <p:nvSpPr>
          <p:cNvPr id="58" name="TextBox 57">
            <a:extLst>
              <a:ext uri="{FF2B5EF4-FFF2-40B4-BE49-F238E27FC236}">
                <a16:creationId xmlns:a16="http://schemas.microsoft.com/office/drawing/2014/main" id="{4E3A4207-F84A-4DAD-AD8E-956566AFB709}"/>
              </a:ext>
            </a:extLst>
          </p:cNvPr>
          <p:cNvSpPr txBox="1"/>
          <p:nvPr/>
        </p:nvSpPr>
        <p:spPr>
          <a:xfrm>
            <a:off x="170521" y="72008"/>
            <a:ext cx="1829475" cy="898708"/>
          </a:xfrm>
          <a:prstGeom prst="rect">
            <a:avLst/>
          </a:prstGeom>
          <a:noFill/>
        </p:spPr>
        <p:txBody>
          <a:bodyPr wrap="none" lIns="128016" tIns="64008" rIns="128016" bIns="64008" rtlCol="0">
            <a:spAutoFit/>
          </a:bodyPr>
          <a:lstStyle/>
          <a:p>
            <a:pPr defTabSz="1280160">
              <a:defRPr/>
            </a:pPr>
            <a:r>
              <a:rPr lang="en-US" altLang="ko-KR" sz="5000" dirty="0" smtClean="0">
                <a:solidFill>
                  <a:prstClr val="white"/>
                </a:solidFill>
                <a:latin typeface="고도 M" panose="02000503000000020004" pitchFamily="2" charset="-127"/>
                <a:ea typeface="고도 M" panose="02000503000000020004" pitchFamily="2" charset="-127"/>
              </a:rPr>
              <a:t>What</a:t>
            </a:r>
            <a:endParaRPr lang="ko-KR" altLang="en-US" sz="5000" dirty="0">
              <a:solidFill>
                <a:prstClr val="white"/>
              </a:solidFill>
              <a:latin typeface="고도 M" panose="02000503000000020004" pitchFamily="2" charset="-127"/>
              <a:ea typeface="고도 M" panose="02000503000000020004" pitchFamily="2" charset="-127"/>
            </a:endParaRPr>
          </a:p>
        </p:txBody>
      </p:sp>
      <p:sp>
        <p:nvSpPr>
          <p:cNvPr id="59" name="TextBox 58">
            <a:extLst>
              <a:ext uri="{FF2B5EF4-FFF2-40B4-BE49-F238E27FC236}">
                <a16:creationId xmlns:a16="http://schemas.microsoft.com/office/drawing/2014/main" id="{605697AB-4736-434C-8EA4-97A0EDB977D1}"/>
              </a:ext>
            </a:extLst>
          </p:cNvPr>
          <p:cNvSpPr txBox="1"/>
          <p:nvPr/>
        </p:nvSpPr>
        <p:spPr>
          <a:xfrm>
            <a:off x="3494842" y="72008"/>
            <a:ext cx="2284728" cy="898708"/>
          </a:xfrm>
          <a:prstGeom prst="rect">
            <a:avLst/>
          </a:prstGeom>
          <a:noFill/>
        </p:spPr>
        <p:txBody>
          <a:bodyPr wrap="none" lIns="128016" tIns="64008" rIns="128016" bIns="64008" rtlCol="0">
            <a:spAutoFit/>
          </a:bodyPr>
          <a:lstStyle/>
          <a:p>
            <a:pPr defTabSz="1280160">
              <a:defRPr/>
            </a:pPr>
            <a:r>
              <a:rPr lang="en-US" altLang="ko-KR" sz="5000" dirty="0">
                <a:ln>
                  <a:solidFill>
                    <a:schemeClr val="bg1"/>
                  </a:solidFill>
                </a:ln>
                <a:solidFill>
                  <a:schemeClr val="accent5"/>
                </a:solidFill>
                <a:latin typeface="고도 M" panose="02000503000000020004" pitchFamily="2" charset="-127"/>
                <a:ea typeface="고도 M" panose="02000503000000020004" pitchFamily="2" charset="-127"/>
              </a:rPr>
              <a:t>w</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e are</a:t>
            </a:r>
            <a:endParaRPr lang="ko-KR" altLang="en-US" sz="5000" dirty="0">
              <a:ln>
                <a:solidFill>
                  <a:schemeClr val="bg1"/>
                </a:solidFill>
              </a:ln>
              <a:solidFill>
                <a:schemeClr val="accent5"/>
              </a:solidFill>
              <a:latin typeface="고도 M" panose="02000503000000020004" pitchFamily="2" charset="-127"/>
              <a:ea typeface="고도 M" panose="02000503000000020004" pitchFamily="2" charset="-127"/>
            </a:endParaRPr>
          </a:p>
        </p:txBody>
      </p:sp>
      <p:sp>
        <p:nvSpPr>
          <p:cNvPr id="60" name="직사각형 59"/>
          <p:cNvSpPr/>
          <p:nvPr/>
        </p:nvSpPr>
        <p:spPr>
          <a:xfrm>
            <a:off x="8401064" y="2850343"/>
            <a:ext cx="1760920" cy="284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1800" b="1" dirty="0" smtClean="0">
                <a:ln>
                  <a:solidFill>
                    <a:schemeClr val="accent1">
                      <a:alpha val="0"/>
                    </a:schemeClr>
                  </a:solidFill>
                </a:ln>
                <a:solidFill>
                  <a:schemeClr val="tx1"/>
                </a:solidFill>
                <a:latin typeface="+mn-ea"/>
              </a:rPr>
              <a:t>070-8235-7705 </a:t>
            </a:r>
            <a:endParaRPr lang="en-US" altLang="ko-KR" sz="1800" b="1" dirty="0">
              <a:ln>
                <a:solidFill>
                  <a:schemeClr val="accent1">
                    <a:alpha val="0"/>
                  </a:schemeClr>
                </a:solidFill>
              </a:ln>
              <a:solidFill>
                <a:schemeClr val="tx1"/>
              </a:solidFill>
              <a:latin typeface="+mn-ea"/>
            </a:endParaRPr>
          </a:p>
        </p:txBody>
      </p:sp>
      <p:sp>
        <p:nvSpPr>
          <p:cNvPr id="61" name="직사각형 60"/>
          <p:cNvSpPr/>
          <p:nvPr/>
        </p:nvSpPr>
        <p:spPr>
          <a:xfrm>
            <a:off x="4361893" y="8033730"/>
            <a:ext cx="4400244" cy="276999"/>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정화여자상업고등학교 </a:t>
            </a:r>
            <a:r>
              <a:rPr lang="ko-KR" altLang="en-US" sz="1800" b="1" kern="0" dirty="0" err="1" smtClean="0">
                <a:latin typeface="+mn-ea"/>
              </a:rPr>
              <a:t>뷰티과</a:t>
            </a:r>
            <a:r>
              <a:rPr lang="ko-KR" altLang="en-US" sz="1800" b="1" kern="0" dirty="0" smtClean="0">
                <a:latin typeface="+mn-ea"/>
              </a:rPr>
              <a:t> 홍보 컨설팅</a:t>
            </a:r>
            <a:endParaRPr lang="en-US" altLang="ko-KR" sz="1800" b="1" kern="0" dirty="0">
              <a:latin typeface="+mn-ea"/>
            </a:endParaRPr>
          </a:p>
        </p:txBody>
      </p:sp>
      <p:sp>
        <p:nvSpPr>
          <p:cNvPr id="62" name="모서리가 둥근 직사각형 61"/>
          <p:cNvSpPr/>
          <p:nvPr/>
        </p:nvSpPr>
        <p:spPr>
          <a:xfrm>
            <a:off x="3040427" y="8055144"/>
            <a:ext cx="1021268" cy="244474"/>
          </a:xfrm>
          <a:prstGeom prst="roundRect">
            <a:avLst/>
          </a:prstGeom>
          <a:solidFill>
            <a:schemeClr val="bg1">
              <a:lumMod val="85000"/>
            </a:schemeClr>
          </a:solidFill>
          <a:ln w="12700" cap="flat" cmpd="sng" algn="ctr">
            <a:noFill/>
            <a:prstDash val="solid"/>
          </a:ln>
          <a:effectLst/>
        </p:spPr>
        <p:txBody>
          <a:bodyPr wrap="none" lIns="128016" tIns="64008" rIns="128016" bIns="64008" rtlCol="0" anchor="ctr"/>
          <a:lstStyle/>
          <a:p>
            <a:pPr algn="ctr" latinLnBrk="0"/>
            <a:r>
              <a:rPr lang="en-US" altLang="ko-KR" sz="1800" b="1" kern="0" dirty="0" smtClean="0">
                <a:latin typeface="+mn-ea"/>
              </a:rPr>
              <a:t>2019</a:t>
            </a:r>
            <a:endParaRPr lang="ko-KR" altLang="en-US" sz="1800" b="1" kern="0" dirty="0">
              <a:latin typeface="+mn-ea"/>
            </a:endParaRPr>
          </a:p>
        </p:txBody>
      </p:sp>
      <p:sp>
        <p:nvSpPr>
          <p:cNvPr id="63" name="직사각형 62"/>
          <p:cNvSpPr/>
          <p:nvPr/>
        </p:nvSpPr>
        <p:spPr>
          <a:xfrm>
            <a:off x="4367921" y="8310134"/>
            <a:ext cx="3097002" cy="276999"/>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경기도 요양병원 경영 컨설팅 </a:t>
            </a:r>
            <a:endParaRPr lang="en-US" altLang="ko-KR" sz="1800" b="1" kern="0" dirty="0">
              <a:latin typeface="+mn-ea"/>
            </a:endParaRPr>
          </a:p>
        </p:txBody>
      </p:sp>
      <p:sp>
        <p:nvSpPr>
          <p:cNvPr id="64" name="모서리가 둥근 직사각형 63"/>
          <p:cNvSpPr/>
          <p:nvPr/>
        </p:nvSpPr>
        <p:spPr>
          <a:xfrm>
            <a:off x="3046456" y="8331548"/>
            <a:ext cx="1021268" cy="244474"/>
          </a:xfrm>
          <a:prstGeom prst="roundRect">
            <a:avLst/>
          </a:prstGeom>
          <a:solidFill>
            <a:schemeClr val="bg1">
              <a:lumMod val="85000"/>
            </a:schemeClr>
          </a:solidFill>
          <a:ln w="12700" cap="flat" cmpd="sng" algn="ctr">
            <a:noFill/>
            <a:prstDash val="solid"/>
          </a:ln>
          <a:effectLst/>
        </p:spPr>
        <p:txBody>
          <a:bodyPr wrap="none" lIns="128016" tIns="64008" rIns="128016" bIns="64008" rtlCol="0" anchor="ctr"/>
          <a:lstStyle/>
          <a:p>
            <a:pPr algn="ctr" latinLnBrk="0"/>
            <a:r>
              <a:rPr lang="en-US" altLang="ko-KR" sz="1800" b="1" kern="0" dirty="0" smtClean="0">
                <a:latin typeface="+mn-ea"/>
              </a:rPr>
              <a:t>2019</a:t>
            </a:r>
            <a:endParaRPr lang="ko-KR" altLang="en-US" sz="1800" b="1" kern="0" dirty="0">
              <a:latin typeface="+mn-ea"/>
            </a:endParaRPr>
          </a:p>
        </p:txBody>
      </p:sp>
      <p:sp>
        <p:nvSpPr>
          <p:cNvPr id="65" name="직사각형 64"/>
          <p:cNvSpPr/>
          <p:nvPr/>
        </p:nvSpPr>
        <p:spPr>
          <a:xfrm>
            <a:off x="4361892" y="8594263"/>
            <a:ext cx="3044103" cy="276999"/>
          </a:xfrm>
          <a:prstGeom prst="rect">
            <a:avLst/>
          </a:prstGeom>
        </p:spPr>
        <p:txBody>
          <a:bodyPr wrap="none" lIns="0" tIns="0" rIns="0" bIns="0" rtlCol="0" anchor="ctr">
            <a:spAutoFit/>
          </a:bodyPr>
          <a:lstStyle/>
          <a:p>
            <a:pPr latinLnBrk="0">
              <a:spcAft>
                <a:spcPts val="840"/>
              </a:spcAft>
            </a:pPr>
            <a:r>
              <a:rPr lang="ko-KR" altLang="en-US" sz="1800" b="1" kern="0" dirty="0" smtClean="0">
                <a:latin typeface="+mn-ea"/>
              </a:rPr>
              <a:t>세종건강의원 </a:t>
            </a:r>
            <a:r>
              <a:rPr lang="en-US" altLang="ko-KR" sz="1800" b="1" kern="0" dirty="0" smtClean="0">
                <a:latin typeface="+mn-ea"/>
              </a:rPr>
              <a:t>CS&amp;HR </a:t>
            </a:r>
            <a:r>
              <a:rPr lang="ko-KR" altLang="en-US" sz="1800" b="1" kern="0" dirty="0" smtClean="0">
                <a:latin typeface="+mn-ea"/>
              </a:rPr>
              <a:t>컨설팅</a:t>
            </a:r>
            <a:endParaRPr lang="en-US" altLang="ko-KR" sz="1800" b="1" kern="0" dirty="0">
              <a:latin typeface="+mn-ea"/>
            </a:endParaRPr>
          </a:p>
        </p:txBody>
      </p:sp>
      <p:sp>
        <p:nvSpPr>
          <p:cNvPr id="66" name="모서리가 둥근 직사각형 65"/>
          <p:cNvSpPr/>
          <p:nvPr/>
        </p:nvSpPr>
        <p:spPr>
          <a:xfrm>
            <a:off x="3040427" y="8615677"/>
            <a:ext cx="1021268" cy="244474"/>
          </a:xfrm>
          <a:prstGeom prst="roundRect">
            <a:avLst/>
          </a:prstGeom>
          <a:solidFill>
            <a:schemeClr val="bg1">
              <a:lumMod val="85000"/>
            </a:schemeClr>
          </a:solidFill>
          <a:ln w="12700" cap="flat" cmpd="sng" algn="ctr">
            <a:noFill/>
            <a:prstDash val="solid"/>
          </a:ln>
          <a:effectLst/>
        </p:spPr>
        <p:txBody>
          <a:bodyPr wrap="none" lIns="128016" tIns="64008" rIns="128016" bIns="64008" rtlCol="0" anchor="ctr"/>
          <a:lstStyle/>
          <a:p>
            <a:pPr algn="ctr" latinLnBrk="0"/>
            <a:r>
              <a:rPr lang="en-US" altLang="ko-KR" sz="1800" b="1" kern="0" dirty="0" smtClean="0">
                <a:latin typeface="+mn-ea"/>
              </a:rPr>
              <a:t>2020</a:t>
            </a:r>
            <a:endParaRPr lang="ko-KR" altLang="en-US" sz="1800" b="1" kern="0" dirty="0">
              <a:latin typeface="+mn-ea"/>
            </a:endParaRPr>
          </a:p>
        </p:txBody>
      </p:sp>
      <p:sp>
        <p:nvSpPr>
          <p:cNvPr id="71" name="직사각형 70"/>
          <p:cNvSpPr/>
          <p:nvPr/>
        </p:nvSpPr>
        <p:spPr>
          <a:xfrm>
            <a:off x="4365734" y="8885286"/>
            <a:ext cx="3536224" cy="276999"/>
          </a:xfrm>
          <a:prstGeom prst="rect">
            <a:avLst/>
          </a:prstGeom>
        </p:spPr>
        <p:txBody>
          <a:bodyPr wrap="none" lIns="0" tIns="0" rIns="0" bIns="0" rtlCol="0" anchor="ctr">
            <a:spAutoFit/>
          </a:bodyPr>
          <a:lstStyle/>
          <a:p>
            <a:pPr latinLnBrk="0">
              <a:spcAft>
                <a:spcPts val="840"/>
              </a:spcAft>
            </a:pPr>
            <a:r>
              <a:rPr lang="en-US" altLang="ko-KR" sz="1800" b="1" kern="0" dirty="0" smtClean="0">
                <a:latin typeface="+mn-ea"/>
              </a:rPr>
              <a:t>THE FACT ‘</a:t>
            </a:r>
            <a:r>
              <a:rPr lang="ko-KR" altLang="en-US" sz="1800" b="1" kern="0" dirty="0" smtClean="0">
                <a:latin typeface="+mn-ea"/>
              </a:rPr>
              <a:t>시니어 인재개발</a:t>
            </a:r>
            <a:r>
              <a:rPr lang="en-US" altLang="ko-KR" sz="1800" b="1" kern="0" dirty="0" smtClean="0">
                <a:latin typeface="+mn-ea"/>
              </a:rPr>
              <a:t>‘ </a:t>
            </a:r>
            <a:r>
              <a:rPr lang="ko-KR" altLang="en-US" sz="1800" b="1" kern="0" dirty="0" smtClean="0">
                <a:latin typeface="+mn-ea"/>
              </a:rPr>
              <a:t>과정</a:t>
            </a:r>
            <a:endParaRPr lang="en-US" altLang="ko-KR" sz="1800" b="1" kern="0" dirty="0">
              <a:latin typeface="+mn-ea"/>
            </a:endParaRPr>
          </a:p>
        </p:txBody>
      </p:sp>
      <p:sp>
        <p:nvSpPr>
          <p:cNvPr id="72" name="모서리가 둥근 직사각형 71"/>
          <p:cNvSpPr/>
          <p:nvPr/>
        </p:nvSpPr>
        <p:spPr>
          <a:xfrm>
            <a:off x="3044268" y="8906700"/>
            <a:ext cx="1021268" cy="244474"/>
          </a:xfrm>
          <a:prstGeom prst="roundRect">
            <a:avLst/>
          </a:prstGeom>
          <a:solidFill>
            <a:schemeClr val="bg1">
              <a:lumMod val="85000"/>
            </a:schemeClr>
          </a:solidFill>
          <a:ln w="12700" cap="flat" cmpd="sng" algn="ctr">
            <a:noFill/>
            <a:prstDash val="solid"/>
          </a:ln>
          <a:effectLst/>
        </p:spPr>
        <p:txBody>
          <a:bodyPr wrap="none" lIns="128016" tIns="64008" rIns="128016" bIns="64008" rtlCol="0" anchor="ctr"/>
          <a:lstStyle/>
          <a:p>
            <a:pPr algn="ctr" latinLnBrk="0"/>
            <a:r>
              <a:rPr lang="en-US" altLang="ko-KR" sz="1800" b="1" kern="0" dirty="0" smtClean="0">
                <a:latin typeface="+mn-ea"/>
              </a:rPr>
              <a:t>2020</a:t>
            </a:r>
            <a:endParaRPr lang="ko-KR" altLang="en-US" sz="1800" b="1" kern="0" dirty="0">
              <a:latin typeface="+mn-ea"/>
            </a:endParaRPr>
          </a:p>
        </p:txBody>
      </p:sp>
      <p:sp>
        <p:nvSpPr>
          <p:cNvPr id="73" name="직사각형 72"/>
          <p:cNvSpPr/>
          <p:nvPr/>
        </p:nvSpPr>
        <p:spPr>
          <a:xfrm>
            <a:off x="4365735" y="9180966"/>
            <a:ext cx="2729914" cy="276999"/>
          </a:xfrm>
          <a:prstGeom prst="rect">
            <a:avLst/>
          </a:prstGeom>
        </p:spPr>
        <p:txBody>
          <a:bodyPr wrap="none" lIns="0" tIns="0" rIns="0" bIns="0" rtlCol="0" anchor="ctr">
            <a:spAutoFit/>
          </a:bodyPr>
          <a:lstStyle/>
          <a:p>
            <a:pPr latinLnBrk="0">
              <a:spcAft>
                <a:spcPts val="840"/>
              </a:spcAft>
            </a:pPr>
            <a:r>
              <a:rPr lang="ko-KR" altLang="en-US" sz="1800" b="1" kern="0" dirty="0" err="1" smtClean="0">
                <a:latin typeface="+mn-ea"/>
              </a:rPr>
              <a:t>아세아항공저문학교</a:t>
            </a:r>
            <a:r>
              <a:rPr lang="ko-KR" altLang="en-US" sz="1800" b="1" kern="0" dirty="0" smtClean="0">
                <a:latin typeface="+mn-ea"/>
              </a:rPr>
              <a:t> </a:t>
            </a:r>
            <a:r>
              <a:rPr lang="en-US" altLang="ko-KR" sz="1800" b="1" kern="0" dirty="0" smtClean="0">
                <a:latin typeface="+mn-ea"/>
              </a:rPr>
              <a:t>MOU</a:t>
            </a:r>
            <a:endParaRPr lang="en-US" altLang="ko-KR" sz="1800" b="1" kern="0" dirty="0">
              <a:latin typeface="+mn-ea"/>
            </a:endParaRPr>
          </a:p>
        </p:txBody>
      </p:sp>
      <p:sp>
        <p:nvSpPr>
          <p:cNvPr id="74" name="모서리가 둥근 직사각형 73"/>
          <p:cNvSpPr/>
          <p:nvPr/>
        </p:nvSpPr>
        <p:spPr>
          <a:xfrm>
            <a:off x="3044268" y="9202380"/>
            <a:ext cx="1021268" cy="244474"/>
          </a:xfrm>
          <a:prstGeom prst="roundRect">
            <a:avLst/>
          </a:prstGeom>
          <a:solidFill>
            <a:schemeClr val="bg1">
              <a:lumMod val="85000"/>
            </a:schemeClr>
          </a:solidFill>
          <a:ln w="12700" cap="flat" cmpd="sng" algn="ctr">
            <a:noFill/>
            <a:prstDash val="solid"/>
          </a:ln>
          <a:effectLst/>
        </p:spPr>
        <p:txBody>
          <a:bodyPr wrap="none" lIns="128016" tIns="64008" rIns="128016" bIns="64008" rtlCol="0" anchor="ctr"/>
          <a:lstStyle/>
          <a:p>
            <a:pPr algn="ctr" latinLnBrk="0"/>
            <a:r>
              <a:rPr lang="en-US" altLang="ko-KR" sz="1800" b="1" kern="0" dirty="0" smtClean="0">
                <a:latin typeface="+mn-ea"/>
              </a:rPr>
              <a:t>2020</a:t>
            </a:r>
            <a:endParaRPr lang="ko-KR" altLang="en-US" sz="1800" b="1" kern="0" dirty="0">
              <a:latin typeface="+mn-ea"/>
            </a:endParaRPr>
          </a:p>
        </p:txBody>
      </p:sp>
      <p:cxnSp>
        <p:nvCxnSpPr>
          <p:cNvPr id="75" name="직선 연결선 74">
            <a:extLst>
              <a:ext uri="{FF2B5EF4-FFF2-40B4-BE49-F238E27FC236}">
                <a16:creationId xmlns:a16="http://schemas.microsoft.com/office/drawing/2014/main" id="{1861A193-E730-4DA7-8AFE-797AE759AD14}"/>
              </a:ext>
            </a:extLst>
          </p:cNvPr>
          <p:cNvCxnSpPr>
            <a:cxnSpLocks/>
          </p:cNvCxnSpPr>
          <p:nvPr/>
        </p:nvCxnSpPr>
        <p:spPr>
          <a:xfrm flipV="1">
            <a:off x="0" y="806031"/>
            <a:ext cx="7072875" cy="17417"/>
          </a:xfrm>
          <a:prstGeom prst="line">
            <a:avLst/>
          </a:prstGeom>
          <a:noFill/>
          <a:ln w="38100" cap="flat" cmpd="sng" algn="ctr">
            <a:solidFill>
              <a:srgbClr val="40A8C8"/>
            </a:solidFill>
            <a:prstDash val="solid"/>
            <a:miter lim="800000"/>
          </a:ln>
          <a:effectLst/>
        </p:spPr>
      </p:cxnSp>
      <p:sp>
        <p:nvSpPr>
          <p:cNvPr id="76" name="TextBox 75">
            <a:extLst>
              <a:ext uri="{FF2B5EF4-FFF2-40B4-BE49-F238E27FC236}">
                <a16:creationId xmlns:a16="http://schemas.microsoft.com/office/drawing/2014/main" id="{4E3A4207-F84A-4DAD-AD8E-956566AFB709}"/>
              </a:ext>
            </a:extLst>
          </p:cNvPr>
          <p:cNvSpPr txBox="1"/>
          <p:nvPr/>
        </p:nvSpPr>
        <p:spPr>
          <a:xfrm>
            <a:off x="10541471" y="143008"/>
            <a:ext cx="1986441" cy="646331"/>
          </a:xfrm>
          <a:prstGeom prst="rect">
            <a:avLst/>
          </a:prstGeom>
          <a:noFill/>
        </p:spPr>
        <p:txBody>
          <a:bodyPr wrap="none" rtlCol="0">
            <a:spAutoFit/>
          </a:bodyPr>
          <a:lstStyle/>
          <a:p>
            <a:pPr defTabSz="914400">
              <a:defRPr/>
            </a:pPr>
            <a:r>
              <a:rPr lang="en-US" altLang="ko-KR" sz="3600" dirty="0" smtClean="0">
                <a:latin typeface="고도 M" panose="02000503000000020004" pitchFamily="2" charset="-127"/>
                <a:ea typeface="고도 M" panose="02000503000000020004" pitchFamily="2" charset="-127"/>
              </a:rPr>
              <a:t> </a:t>
            </a:r>
            <a:r>
              <a:rPr lang="ko-KR" altLang="en-US" sz="3600" dirty="0" smtClean="0">
                <a:latin typeface="고도 M" panose="02000503000000020004" pitchFamily="2" charset="-127"/>
                <a:ea typeface="고도 M" panose="02000503000000020004" pitchFamily="2" charset="-127"/>
              </a:rPr>
              <a:t>회사연혁</a:t>
            </a:r>
            <a:endParaRPr lang="ko-KR" altLang="en-US" sz="3600" dirty="0">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934711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12A1910-F9C9-4C10-BA44-BC13F9607E89}"/>
              </a:ext>
            </a:extLst>
          </p:cNvPr>
          <p:cNvSpPr txBox="1"/>
          <p:nvPr/>
        </p:nvSpPr>
        <p:spPr>
          <a:xfrm>
            <a:off x="1209283" y="3081330"/>
            <a:ext cx="10692351" cy="1323439"/>
          </a:xfrm>
          <a:prstGeom prst="rect">
            <a:avLst/>
          </a:prstGeom>
          <a:noFill/>
        </p:spPr>
        <p:txBody>
          <a:bodyPr wrap="none" rtlCol="0">
            <a:spAutoFit/>
          </a:bodyPr>
          <a:lstStyle/>
          <a:p>
            <a:r>
              <a:rPr lang="ko-KR" altLang="en-US" sz="4000" dirty="0" smtClean="0">
                <a:solidFill>
                  <a:srgbClr val="3B3838"/>
                </a:solidFill>
                <a:latin typeface="고도 M" panose="02000503000000020004" pitchFamily="2" charset="-127"/>
                <a:ea typeface="고도 M" panose="02000503000000020004" pitchFamily="2" charset="-127"/>
              </a:rPr>
              <a:t>한국커리어디자인교육원은</a:t>
            </a:r>
            <a:endParaRPr lang="en-US" altLang="ko-KR" sz="4000" dirty="0" smtClean="0">
              <a:solidFill>
                <a:srgbClr val="3B3838"/>
              </a:solidFill>
              <a:latin typeface="고도 M" panose="02000503000000020004" pitchFamily="2" charset="-127"/>
              <a:ea typeface="고도 M" panose="02000503000000020004" pitchFamily="2" charset="-127"/>
            </a:endParaRPr>
          </a:p>
          <a:p>
            <a:r>
              <a:rPr lang="ko-KR" altLang="en-US" sz="4000" dirty="0" err="1" smtClean="0">
                <a:solidFill>
                  <a:srgbClr val="3B3838"/>
                </a:solidFill>
                <a:latin typeface="고도 M" panose="02000503000000020004" pitchFamily="2" charset="-127"/>
                <a:ea typeface="고도 M" panose="02000503000000020004" pitchFamily="2" charset="-127"/>
              </a:rPr>
              <a:t>관계중심의</a:t>
            </a:r>
            <a:r>
              <a:rPr lang="ko-KR" altLang="en-US" sz="4000" dirty="0" smtClean="0">
                <a:solidFill>
                  <a:srgbClr val="3B3838"/>
                </a:solidFill>
                <a:latin typeface="고도 M" panose="02000503000000020004" pitchFamily="2" charset="-127"/>
                <a:ea typeface="고도 M" panose="02000503000000020004" pitchFamily="2" charset="-127"/>
              </a:rPr>
              <a:t> 학습과 </a:t>
            </a:r>
            <a:r>
              <a:rPr lang="ko-KR" altLang="en-US" sz="4000" dirty="0" err="1" smtClean="0">
                <a:solidFill>
                  <a:srgbClr val="3B3838"/>
                </a:solidFill>
                <a:latin typeface="고도 M" panose="02000503000000020004" pitchFamily="2" charset="-127"/>
                <a:ea typeface="고도 M" panose="02000503000000020004" pitchFamily="2" charset="-127"/>
              </a:rPr>
              <a:t>실용가능한</a:t>
            </a:r>
            <a:r>
              <a:rPr lang="ko-KR" altLang="en-US" sz="4000" dirty="0" smtClean="0">
                <a:solidFill>
                  <a:srgbClr val="3B3838"/>
                </a:solidFill>
                <a:latin typeface="고도 M" panose="02000503000000020004" pitchFamily="2" charset="-127"/>
                <a:ea typeface="고도 M" panose="02000503000000020004" pitchFamily="2" charset="-127"/>
              </a:rPr>
              <a:t> 교육을 지원합니다</a:t>
            </a:r>
            <a:r>
              <a:rPr lang="en-US" altLang="ko-KR" sz="4000" dirty="0" smtClean="0">
                <a:solidFill>
                  <a:srgbClr val="3B3838"/>
                </a:solidFill>
                <a:latin typeface="고도 M" panose="02000503000000020004" pitchFamily="2" charset="-127"/>
                <a:ea typeface="고도 M" panose="02000503000000020004" pitchFamily="2" charset="-127"/>
              </a:rPr>
              <a:t>.</a:t>
            </a:r>
            <a:endParaRPr lang="ko-KR" altLang="en-US" sz="4000" dirty="0">
              <a:solidFill>
                <a:srgbClr val="3B3838"/>
              </a:solidFill>
              <a:latin typeface="고도 M" panose="02000503000000020004" pitchFamily="2" charset="-127"/>
              <a:ea typeface="고도 M" panose="02000503000000020004" pitchFamily="2" charset="-127"/>
            </a:endParaRPr>
          </a:p>
        </p:txBody>
      </p:sp>
      <p:pic>
        <p:nvPicPr>
          <p:cNvPr id="8" name="그림 7" descr="한커디로고.png"/>
          <p:cNvPicPr>
            <a:picLocks noChangeAspect="1"/>
          </p:cNvPicPr>
          <p:nvPr/>
        </p:nvPicPr>
        <p:blipFill>
          <a:blip r:embed="rId3" cstate="print"/>
          <a:srcRect l="10709" t="24997" r="16067" b="24798"/>
          <a:stretch>
            <a:fillRect/>
          </a:stretch>
        </p:blipFill>
        <p:spPr>
          <a:xfrm>
            <a:off x="3039801" y="5881077"/>
            <a:ext cx="6419850" cy="3301264"/>
          </a:xfrm>
          <a:prstGeom prst="rect">
            <a:avLst/>
          </a:prstGeom>
        </p:spPr>
      </p:pic>
    </p:spTree>
    <p:extLst>
      <p:ext uri="{BB962C8B-B14F-4D97-AF65-F5344CB8AC3E}">
        <p14:creationId xmlns:p14="http://schemas.microsoft.com/office/powerpoint/2010/main" val="424202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969F7A3-34D7-4CFD-A6B9-DEAA0E3B7F4D}"/>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Lst>
          </a:blip>
          <a:srcRect r="11064"/>
          <a:stretch/>
        </p:blipFill>
        <p:spPr>
          <a:xfrm>
            <a:off x="0" y="0"/>
            <a:ext cx="12801600" cy="9601200"/>
          </a:xfrm>
          <a:prstGeom prst="rect">
            <a:avLst/>
          </a:prstGeom>
        </p:spPr>
      </p:pic>
      <p:sp>
        <p:nvSpPr>
          <p:cNvPr id="3" name="직사각형 2">
            <a:extLst>
              <a:ext uri="{FF2B5EF4-FFF2-40B4-BE49-F238E27FC236}">
                <a16:creationId xmlns:a16="http://schemas.microsoft.com/office/drawing/2014/main" id="{383C44AB-3B0F-4893-9233-A7C2F909B482}"/>
              </a:ext>
            </a:extLst>
          </p:cNvPr>
          <p:cNvSpPr/>
          <p:nvPr/>
        </p:nvSpPr>
        <p:spPr>
          <a:xfrm>
            <a:off x="6385629" y="0"/>
            <a:ext cx="5780971" cy="9601201"/>
          </a:xfrm>
          <a:prstGeom prst="rect">
            <a:avLst/>
          </a:prstGeom>
          <a:solidFill>
            <a:schemeClr val="accent4">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DE7E293-04A5-46DD-B8D9-0FC080902524}"/>
              </a:ext>
            </a:extLst>
          </p:cNvPr>
          <p:cNvSpPr txBox="1"/>
          <p:nvPr/>
        </p:nvSpPr>
        <p:spPr>
          <a:xfrm>
            <a:off x="9109858" y="649266"/>
            <a:ext cx="2882520" cy="2308324"/>
          </a:xfrm>
          <a:prstGeom prst="rect">
            <a:avLst/>
          </a:prstGeom>
          <a:noFill/>
        </p:spPr>
        <p:txBody>
          <a:bodyPr wrap="none" rtlCol="0">
            <a:spAutoFit/>
          </a:bodyPr>
          <a:lstStyle/>
          <a:p>
            <a:pPr>
              <a:lnSpc>
                <a:spcPct val="150000"/>
              </a:lnSpc>
            </a:pPr>
            <a:r>
              <a:rPr lang="ko-KR" altLang="en-US" sz="2400" dirty="0" smtClean="0">
                <a:solidFill>
                  <a:schemeClr val="bg1"/>
                </a:solidFill>
                <a:latin typeface="고도 M" panose="02000503000000020004" pitchFamily="2" charset="-127"/>
                <a:ea typeface="고도 M" panose="02000503000000020004" pitchFamily="2" charset="-127"/>
              </a:rPr>
              <a:t>자기주도학습을 통해</a:t>
            </a:r>
            <a:endParaRPr lang="en-US" altLang="ko-KR" sz="2400" dirty="0" smtClean="0">
              <a:solidFill>
                <a:schemeClr val="bg1"/>
              </a:solidFill>
              <a:latin typeface="고도 M" panose="02000503000000020004" pitchFamily="2" charset="-127"/>
              <a:ea typeface="고도 M" panose="02000503000000020004" pitchFamily="2" charset="-127"/>
            </a:endParaRPr>
          </a:p>
          <a:p>
            <a:pPr>
              <a:lnSpc>
                <a:spcPct val="150000"/>
              </a:lnSpc>
            </a:pPr>
            <a:r>
              <a:rPr lang="ko-KR" altLang="en-US" sz="2400" dirty="0" err="1" smtClean="0">
                <a:solidFill>
                  <a:schemeClr val="bg1"/>
                </a:solidFill>
                <a:latin typeface="고도 M" panose="02000503000000020004" pitchFamily="2" charset="-127"/>
                <a:ea typeface="고도 M" panose="02000503000000020004" pitchFamily="2" charset="-127"/>
              </a:rPr>
              <a:t>멀티플래이어</a:t>
            </a:r>
            <a:r>
              <a:rPr lang="ko-KR" altLang="en-US" sz="2400" dirty="0" smtClean="0">
                <a:solidFill>
                  <a:schemeClr val="bg1"/>
                </a:solidFill>
                <a:latin typeface="고도 M" panose="02000503000000020004" pitchFamily="2" charset="-127"/>
                <a:ea typeface="고도 M" panose="02000503000000020004" pitchFamily="2" charset="-127"/>
              </a:rPr>
              <a:t> 수행이 </a:t>
            </a:r>
            <a:endParaRPr lang="en-US" altLang="ko-KR" sz="2400" dirty="0" smtClean="0">
              <a:solidFill>
                <a:schemeClr val="bg1"/>
              </a:solidFill>
              <a:latin typeface="고도 M" panose="02000503000000020004" pitchFamily="2" charset="-127"/>
              <a:ea typeface="고도 M" panose="02000503000000020004" pitchFamily="2" charset="-127"/>
            </a:endParaRPr>
          </a:p>
          <a:p>
            <a:pPr>
              <a:lnSpc>
                <a:spcPct val="150000"/>
              </a:lnSpc>
            </a:pPr>
            <a:r>
              <a:rPr lang="ko-KR" altLang="en-US" sz="2400" dirty="0" smtClean="0">
                <a:solidFill>
                  <a:schemeClr val="bg1"/>
                </a:solidFill>
                <a:latin typeface="고도 M" panose="02000503000000020004" pitchFamily="2" charset="-127"/>
                <a:ea typeface="고도 M" panose="02000503000000020004" pitchFamily="2" charset="-127"/>
              </a:rPr>
              <a:t>가능한 </a:t>
            </a:r>
            <a:r>
              <a:rPr lang="ko-KR" altLang="en-US" sz="2400" dirty="0" err="1" smtClean="0">
                <a:solidFill>
                  <a:schemeClr val="bg1"/>
                </a:solidFill>
                <a:latin typeface="고도 M" panose="02000503000000020004" pitchFamily="2" charset="-127"/>
                <a:ea typeface="고도 M" panose="02000503000000020004" pitchFamily="2" charset="-127"/>
              </a:rPr>
              <a:t>크로스오버형</a:t>
            </a:r>
            <a:r>
              <a:rPr lang="ko-KR" altLang="en-US" sz="2400" dirty="0" smtClean="0">
                <a:solidFill>
                  <a:schemeClr val="bg1"/>
                </a:solidFill>
                <a:latin typeface="고도 M" panose="02000503000000020004" pitchFamily="2" charset="-127"/>
                <a:ea typeface="고도 M" panose="02000503000000020004" pitchFamily="2" charset="-127"/>
              </a:rPr>
              <a:t> </a:t>
            </a:r>
            <a:endParaRPr lang="en-US" altLang="ko-KR" sz="2400" dirty="0" smtClean="0">
              <a:solidFill>
                <a:schemeClr val="bg1"/>
              </a:solidFill>
              <a:latin typeface="고도 M" panose="02000503000000020004" pitchFamily="2" charset="-127"/>
              <a:ea typeface="고도 M" panose="02000503000000020004" pitchFamily="2" charset="-127"/>
            </a:endParaRPr>
          </a:p>
          <a:p>
            <a:pPr>
              <a:lnSpc>
                <a:spcPct val="150000"/>
              </a:lnSpc>
            </a:pPr>
            <a:r>
              <a:rPr lang="ko-KR" altLang="en-US" sz="2400" dirty="0" smtClean="0">
                <a:solidFill>
                  <a:schemeClr val="bg1"/>
                </a:solidFill>
                <a:latin typeface="고도 M" panose="02000503000000020004" pitchFamily="2" charset="-127"/>
                <a:ea typeface="고도 M" panose="02000503000000020004" pitchFamily="2" charset="-127"/>
              </a:rPr>
              <a:t>인재를 양성한다</a:t>
            </a:r>
            <a:r>
              <a:rPr lang="en-US" altLang="ko-KR" sz="2400" dirty="0" smtClean="0">
                <a:solidFill>
                  <a:schemeClr val="bg1"/>
                </a:solidFill>
                <a:latin typeface="고도 M" panose="02000503000000020004" pitchFamily="2" charset="-127"/>
                <a:ea typeface="고도 M" panose="02000503000000020004" pitchFamily="2" charset="-127"/>
              </a:rPr>
              <a:t>.</a:t>
            </a:r>
            <a:endParaRPr lang="en-US" altLang="ko-KR" sz="2400" dirty="0">
              <a:solidFill>
                <a:schemeClr val="bg1"/>
              </a:solidFill>
              <a:latin typeface="고도 M" panose="02000503000000020004" pitchFamily="2" charset="-127"/>
              <a:ea typeface="고도 M" panose="02000503000000020004" pitchFamily="2" charset="-127"/>
            </a:endParaRPr>
          </a:p>
        </p:txBody>
      </p:sp>
      <p:sp>
        <p:nvSpPr>
          <p:cNvPr id="5" name="TextBox 4"/>
          <p:cNvSpPr txBox="1"/>
          <p:nvPr/>
        </p:nvSpPr>
        <p:spPr>
          <a:xfrm>
            <a:off x="6767642" y="4215399"/>
            <a:ext cx="5529078" cy="4248599"/>
          </a:xfrm>
          <a:prstGeom prst="rect">
            <a:avLst/>
          </a:prstGeom>
          <a:noFill/>
        </p:spPr>
        <p:txBody>
          <a:bodyPr wrap="none" rtlCol="0">
            <a:spAutoFit/>
          </a:bodyPr>
          <a:lstStyle/>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탐나는 인재는 자</a:t>
            </a:r>
            <a:r>
              <a:rPr lang="ko-KR" altLang="en-US" sz="1800" dirty="0">
                <a:solidFill>
                  <a:schemeClr val="bg1"/>
                </a:solidFill>
                <a:latin typeface="고도 M" panose="02000503000000020004" pitchFamily="2" charset="-127"/>
                <a:ea typeface="고도 M" panose="02000503000000020004" pitchFamily="2" charset="-127"/>
              </a:rPr>
              <a:t>기</a:t>
            </a:r>
            <a:r>
              <a:rPr lang="ko-KR" altLang="en-US" sz="1800" dirty="0" smtClean="0">
                <a:solidFill>
                  <a:schemeClr val="bg1"/>
                </a:solidFill>
                <a:latin typeface="고도 M" panose="02000503000000020004" pitchFamily="2" charset="-127"/>
                <a:ea typeface="고도 M" panose="02000503000000020004" pitchFamily="2" charset="-127"/>
              </a:rPr>
              <a:t>교육을 통해 만들어 집니다</a:t>
            </a:r>
            <a:r>
              <a:rPr lang="en-US" altLang="ko-KR" sz="1800" dirty="0" smtClean="0">
                <a:solidFill>
                  <a:schemeClr val="bg1"/>
                </a:solidFill>
                <a:latin typeface="고도 M" panose="02000503000000020004" pitchFamily="2" charset="-127"/>
                <a:ea typeface="고도 M" panose="02000503000000020004" pitchFamily="2" charset="-127"/>
              </a:rPr>
              <a:t>.</a:t>
            </a:r>
          </a:p>
          <a:p>
            <a:pPr algn="l">
              <a:lnSpc>
                <a:spcPts val="2500"/>
              </a:lnSpc>
            </a:pPr>
            <a:endParaRPr lang="en-US" altLang="ko-KR" sz="1800" dirty="0">
              <a:solidFill>
                <a:schemeClr val="bg1"/>
              </a:solidFill>
              <a:latin typeface="고도 M" panose="02000503000000020004" pitchFamily="2" charset="-127"/>
              <a:ea typeface="고도 M" panose="02000503000000020004" pitchFamily="2" charset="-127"/>
            </a:endParaRPr>
          </a:p>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개인이 먼저 적극적으로</a:t>
            </a:r>
            <a:r>
              <a:rPr lang="en-US" altLang="ko-KR" sz="1800" dirty="0" smtClean="0">
                <a:solidFill>
                  <a:schemeClr val="bg1"/>
                </a:solidFill>
                <a:latin typeface="고도 M" panose="02000503000000020004" pitchFamily="2" charset="-127"/>
                <a:ea typeface="고도 M" panose="02000503000000020004" pitchFamily="2" charset="-127"/>
              </a:rPr>
              <a:t>, </a:t>
            </a:r>
            <a:r>
              <a:rPr lang="ko-KR" altLang="en-US" sz="1800" dirty="0" smtClean="0">
                <a:solidFill>
                  <a:schemeClr val="bg1"/>
                </a:solidFill>
                <a:latin typeface="고도 M" panose="02000503000000020004" pitchFamily="2" charset="-127"/>
                <a:ea typeface="고도 M" panose="02000503000000020004" pitchFamily="2" charset="-127"/>
              </a:rPr>
              <a:t>타인의 </a:t>
            </a:r>
            <a:r>
              <a:rPr lang="ko-KR" altLang="en-US" sz="1800" dirty="0">
                <a:solidFill>
                  <a:schemeClr val="bg1"/>
                </a:solidFill>
                <a:latin typeface="고도 M" panose="02000503000000020004" pitchFamily="2" charset="-127"/>
                <a:ea typeface="고도 M" panose="02000503000000020004" pitchFamily="2" charset="-127"/>
              </a:rPr>
              <a:t> </a:t>
            </a:r>
            <a:r>
              <a:rPr lang="ko-KR" altLang="en-US" sz="1800" dirty="0" err="1" smtClean="0">
                <a:solidFill>
                  <a:schemeClr val="bg1"/>
                </a:solidFill>
                <a:latin typeface="고도 M" panose="02000503000000020004" pitchFamily="2" charset="-127"/>
                <a:ea typeface="고도 M" panose="02000503000000020004" pitchFamily="2" charset="-127"/>
              </a:rPr>
              <a:t>도음</a:t>
            </a:r>
            <a:r>
              <a:rPr lang="ko-KR" altLang="en-US" sz="1800" dirty="0" smtClean="0">
                <a:solidFill>
                  <a:schemeClr val="bg1"/>
                </a:solidFill>
                <a:latin typeface="고도 M" panose="02000503000000020004" pitchFamily="2" charset="-127"/>
                <a:ea typeface="고도 M" panose="02000503000000020004" pitchFamily="2" charset="-127"/>
              </a:rPr>
              <a:t> 여부 상관없이</a:t>
            </a:r>
            <a:r>
              <a:rPr lang="en-US" altLang="ko-KR" sz="1800" dirty="0" smtClean="0">
                <a:solidFill>
                  <a:schemeClr val="bg1"/>
                </a:solidFill>
                <a:latin typeface="고도 M" panose="02000503000000020004" pitchFamily="2" charset="-127"/>
                <a:ea typeface="고도 M" panose="02000503000000020004" pitchFamily="2" charset="-127"/>
              </a:rPr>
              <a:t>, </a:t>
            </a:r>
          </a:p>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자신의 학습 요구를 진단하고</a:t>
            </a:r>
            <a:r>
              <a:rPr lang="en-US" altLang="ko-KR" sz="1800" dirty="0" smtClean="0">
                <a:solidFill>
                  <a:schemeClr val="bg1"/>
                </a:solidFill>
                <a:latin typeface="고도 M" panose="02000503000000020004" pitchFamily="2" charset="-127"/>
                <a:ea typeface="고도 M" panose="02000503000000020004" pitchFamily="2" charset="-127"/>
              </a:rPr>
              <a:t>, </a:t>
            </a:r>
          </a:p>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업</a:t>
            </a:r>
            <a:r>
              <a:rPr lang="ko-KR" altLang="en-US" sz="1800" dirty="0">
                <a:solidFill>
                  <a:schemeClr val="bg1"/>
                </a:solidFill>
                <a:latin typeface="고도 M" panose="02000503000000020004" pitchFamily="2" charset="-127"/>
                <a:ea typeface="고도 M" panose="02000503000000020004" pitchFamily="2" charset="-127"/>
              </a:rPr>
              <a:t>무</a:t>
            </a:r>
            <a:r>
              <a:rPr lang="ko-KR" altLang="en-US" sz="1800" dirty="0" smtClean="0">
                <a:solidFill>
                  <a:schemeClr val="bg1"/>
                </a:solidFill>
                <a:latin typeface="고도 M" panose="02000503000000020004" pitchFamily="2" charset="-127"/>
                <a:ea typeface="고도 M" panose="02000503000000020004" pitchFamily="2" charset="-127"/>
              </a:rPr>
              <a:t> 목표를 설정하고</a:t>
            </a:r>
            <a:r>
              <a:rPr lang="en-US" altLang="ko-KR" sz="1800" dirty="0" smtClean="0">
                <a:solidFill>
                  <a:schemeClr val="bg1"/>
                </a:solidFill>
                <a:latin typeface="고도 M" panose="02000503000000020004" pitchFamily="2" charset="-127"/>
                <a:ea typeface="고도 M" panose="02000503000000020004" pitchFamily="2" charset="-127"/>
              </a:rPr>
              <a:t>, </a:t>
            </a:r>
          </a:p>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업무수행에 필요한 인적</a:t>
            </a:r>
            <a:r>
              <a:rPr lang="en-US" altLang="ko-KR" sz="1800" dirty="0" smtClean="0">
                <a:solidFill>
                  <a:schemeClr val="bg1"/>
                </a:solidFill>
                <a:latin typeface="고도 M" panose="02000503000000020004" pitchFamily="2" charset="-127"/>
                <a:ea typeface="고도 M" panose="02000503000000020004" pitchFamily="2" charset="-127"/>
              </a:rPr>
              <a:t>, </a:t>
            </a:r>
            <a:r>
              <a:rPr lang="ko-KR" altLang="en-US" sz="1800" dirty="0" smtClean="0">
                <a:solidFill>
                  <a:schemeClr val="bg1"/>
                </a:solidFill>
                <a:latin typeface="고도 M" panose="02000503000000020004" pitchFamily="2" charset="-127"/>
                <a:ea typeface="고도 M" panose="02000503000000020004" pitchFamily="2" charset="-127"/>
              </a:rPr>
              <a:t>물적 자원을 찾고</a:t>
            </a:r>
            <a:r>
              <a:rPr lang="en-US" altLang="ko-KR" sz="1800" dirty="0" smtClean="0">
                <a:solidFill>
                  <a:schemeClr val="bg1"/>
                </a:solidFill>
                <a:latin typeface="고도 M" panose="02000503000000020004" pitchFamily="2" charset="-127"/>
                <a:ea typeface="고도 M" panose="02000503000000020004" pitchFamily="2" charset="-127"/>
              </a:rPr>
              <a:t>, </a:t>
            </a:r>
          </a:p>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이에 적합한 수</a:t>
            </a:r>
            <a:r>
              <a:rPr lang="ko-KR" altLang="en-US" sz="1800" dirty="0">
                <a:solidFill>
                  <a:schemeClr val="bg1"/>
                </a:solidFill>
                <a:latin typeface="고도 M" panose="02000503000000020004" pitchFamily="2" charset="-127"/>
                <a:ea typeface="고도 M" panose="02000503000000020004" pitchFamily="2" charset="-127"/>
              </a:rPr>
              <a:t>행</a:t>
            </a:r>
            <a:r>
              <a:rPr lang="ko-KR" altLang="en-US" sz="1800" dirty="0" smtClean="0">
                <a:solidFill>
                  <a:schemeClr val="bg1"/>
                </a:solidFill>
                <a:latin typeface="고도 M" panose="02000503000000020004" pitchFamily="2" charset="-127"/>
                <a:ea typeface="고도 M" panose="02000503000000020004" pitchFamily="2" charset="-127"/>
              </a:rPr>
              <a:t> 전략을 선택하고 적용하며</a:t>
            </a:r>
            <a:r>
              <a:rPr lang="en-US" altLang="ko-KR" sz="1800" dirty="0" smtClean="0">
                <a:solidFill>
                  <a:schemeClr val="bg1"/>
                </a:solidFill>
                <a:latin typeface="고도 M" panose="02000503000000020004" pitchFamily="2" charset="-127"/>
                <a:ea typeface="고도 M" panose="02000503000000020004" pitchFamily="2" charset="-127"/>
              </a:rPr>
              <a:t>, </a:t>
            </a:r>
          </a:p>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나의 업무 수행 결과를 평가하고 개선합니다</a:t>
            </a:r>
            <a:r>
              <a:rPr lang="en-US" altLang="ko-KR" sz="1800" dirty="0" smtClean="0">
                <a:solidFill>
                  <a:schemeClr val="bg1"/>
                </a:solidFill>
                <a:latin typeface="고도 M" panose="02000503000000020004" pitchFamily="2" charset="-127"/>
                <a:ea typeface="고도 M" panose="02000503000000020004" pitchFamily="2" charset="-127"/>
              </a:rPr>
              <a:t>.</a:t>
            </a:r>
          </a:p>
          <a:p>
            <a:pPr algn="l">
              <a:lnSpc>
                <a:spcPts val="2500"/>
              </a:lnSpc>
            </a:pPr>
            <a:endParaRPr lang="en-US" altLang="ko-KR" sz="1800" dirty="0" smtClean="0">
              <a:solidFill>
                <a:schemeClr val="bg1"/>
              </a:solidFill>
              <a:latin typeface="고도 M" panose="02000503000000020004" pitchFamily="2" charset="-127"/>
              <a:ea typeface="고도 M" panose="02000503000000020004" pitchFamily="2" charset="-127"/>
            </a:endParaRPr>
          </a:p>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단지 </a:t>
            </a:r>
            <a:endParaRPr lang="en-US" altLang="ko-KR" sz="1800" dirty="0">
              <a:solidFill>
                <a:schemeClr val="bg1"/>
              </a:solidFill>
              <a:latin typeface="고도 M" panose="02000503000000020004" pitchFamily="2" charset="-127"/>
              <a:ea typeface="고도 M" panose="02000503000000020004" pitchFamily="2" charset="-127"/>
            </a:endParaRPr>
          </a:p>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컨설턴</a:t>
            </a:r>
            <a:r>
              <a:rPr lang="ko-KR" altLang="en-US" sz="1800" dirty="0">
                <a:solidFill>
                  <a:schemeClr val="bg1"/>
                </a:solidFill>
                <a:latin typeface="고도 M" panose="02000503000000020004" pitchFamily="2" charset="-127"/>
                <a:ea typeface="고도 M" panose="02000503000000020004" pitchFamily="2" charset="-127"/>
              </a:rPr>
              <a:t>트</a:t>
            </a:r>
            <a:r>
              <a:rPr lang="ko-KR" altLang="en-US" sz="1800" dirty="0" smtClean="0">
                <a:solidFill>
                  <a:schemeClr val="bg1"/>
                </a:solidFill>
                <a:latin typeface="고도 M" panose="02000503000000020004" pitchFamily="2" charset="-127"/>
                <a:ea typeface="고도 M" panose="02000503000000020004" pitchFamily="2" charset="-127"/>
              </a:rPr>
              <a:t>는 실무자 개개인의 업무를 지속적으로 관찰하고</a:t>
            </a:r>
            <a:endParaRPr lang="en-US" altLang="ko-KR" sz="1800" dirty="0" smtClean="0">
              <a:solidFill>
                <a:schemeClr val="bg1"/>
              </a:solidFill>
              <a:latin typeface="고도 M" panose="02000503000000020004" pitchFamily="2" charset="-127"/>
              <a:ea typeface="고도 M" panose="02000503000000020004" pitchFamily="2" charset="-127"/>
            </a:endParaRPr>
          </a:p>
          <a:p>
            <a:pPr algn="l">
              <a:lnSpc>
                <a:spcPts val="2500"/>
              </a:lnSpc>
            </a:pPr>
            <a:r>
              <a:rPr lang="ko-KR" altLang="en-US" sz="1800" dirty="0" smtClean="0">
                <a:solidFill>
                  <a:schemeClr val="bg1"/>
                </a:solidFill>
                <a:latin typeface="고도 M" panose="02000503000000020004" pitchFamily="2" charset="-127"/>
                <a:ea typeface="고도 M" panose="02000503000000020004" pitchFamily="2" charset="-127"/>
              </a:rPr>
              <a:t>업무 수행 수준에 맞춰 조율할 뿐입니다</a:t>
            </a:r>
            <a:r>
              <a:rPr lang="en-US" altLang="ko-KR" sz="1800" dirty="0" smtClean="0">
                <a:solidFill>
                  <a:schemeClr val="bg1"/>
                </a:solidFill>
                <a:latin typeface="고도 M" panose="02000503000000020004" pitchFamily="2" charset="-127"/>
                <a:ea typeface="고도 M" panose="02000503000000020004" pitchFamily="2" charset="-127"/>
              </a:rPr>
              <a:t>.</a:t>
            </a:r>
          </a:p>
          <a:p>
            <a:pPr algn="l">
              <a:lnSpc>
                <a:spcPts val="2500"/>
              </a:lnSpc>
            </a:pPr>
            <a:r>
              <a:rPr lang="en-US" altLang="ko-KR" sz="1800" dirty="0" smtClean="0">
                <a:solidFill>
                  <a:schemeClr val="bg1"/>
                </a:solidFill>
                <a:latin typeface="고도 M" panose="02000503000000020004" pitchFamily="2" charset="-127"/>
                <a:ea typeface="고도 M" panose="02000503000000020004" pitchFamily="2" charset="-127"/>
              </a:rPr>
              <a:t> </a:t>
            </a:r>
          </a:p>
        </p:txBody>
      </p:sp>
      <p:pic>
        <p:nvPicPr>
          <p:cNvPr id="6" name="그림 5">
            <a:extLst>
              <a:ext uri="{FF2B5EF4-FFF2-40B4-BE49-F238E27FC236}">
                <a16:creationId xmlns:a16="http://schemas.microsoft.com/office/drawing/2014/main" id="{8247E1E8-63E4-4AD6-8E92-C9024CEAFBE1}"/>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1067" y="8540522"/>
            <a:ext cx="1469669" cy="437836"/>
          </a:xfrm>
          <a:prstGeom prst="rect">
            <a:avLst/>
          </a:prstGeom>
        </p:spPr>
      </p:pic>
    </p:spTree>
    <p:extLst>
      <p:ext uri="{BB962C8B-B14F-4D97-AF65-F5344CB8AC3E}">
        <p14:creationId xmlns:p14="http://schemas.microsoft.com/office/powerpoint/2010/main" val="1127653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4820" t="30159" r="79506" b="43783"/>
          <a:stretch/>
        </p:blipFill>
        <p:spPr>
          <a:xfrm>
            <a:off x="546100" y="1854200"/>
            <a:ext cx="2006600" cy="2501900"/>
          </a:xfrm>
          <a:prstGeom prst="rect">
            <a:avLst/>
          </a:prstGeom>
        </p:spPr>
      </p:pic>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l="5614" t="66137" r="77518" b="6879"/>
          <a:stretch/>
        </p:blipFill>
        <p:spPr>
          <a:xfrm>
            <a:off x="546100" y="5207000"/>
            <a:ext cx="2006600" cy="2476500"/>
          </a:xfrm>
          <a:prstGeom prst="rect">
            <a:avLst/>
          </a:prstGeom>
        </p:spPr>
      </p:pic>
      <p:pic>
        <p:nvPicPr>
          <p:cNvPr id="4" name="그림 3"/>
          <p:cNvPicPr>
            <a:picLocks noChangeAspect="1"/>
          </p:cNvPicPr>
          <p:nvPr/>
        </p:nvPicPr>
        <p:blipFill rotWithShape="1">
          <a:blip r:embed="rId2">
            <a:extLst>
              <a:ext uri="{28A0092B-C50C-407E-A947-70E740481C1C}">
                <a14:useLocalDpi xmlns:a14="http://schemas.microsoft.com/office/drawing/2010/main" val="0"/>
              </a:ext>
            </a:extLst>
          </a:blip>
          <a:srcRect l="52637" t="21958" r="31192" b="51984"/>
          <a:stretch/>
        </p:blipFill>
        <p:spPr>
          <a:xfrm>
            <a:off x="6705600" y="1130300"/>
            <a:ext cx="2070101" cy="2501900"/>
          </a:xfrm>
          <a:prstGeom prst="rect">
            <a:avLst/>
          </a:prstGeom>
        </p:spPr>
      </p:pic>
      <p:pic>
        <p:nvPicPr>
          <p:cNvPr id="5" name="그림 4"/>
          <p:cNvPicPr>
            <a:picLocks noChangeAspect="1"/>
          </p:cNvPicPr>
          <p:nvPr/>
        </p:nvPicPr>
        <p:blipFill rotWithShape="1">
          <a:blip r:embed="rId2">
            <a:extLst>
              <a:ext uri="{28A0092B-C50C-407E-A947-70E740481C1C}">
                <a14:useLocalDpi xmlns:a14="http://schemas.microsoft.com/office/drawing/2010/main" val="0"/>
              </a:ext>
            </a:extLst>
          </a:blip>
          <a:srcRect l="52637" t="46693" r="31093" b="26323"/>
          <a:stretch/>
        </p:blipFill>
        <p:spPr>
          <a:xfrm>
            <a:off x="6705600" y="3857625"/>
            <a:ext cx="2082801" cy="2508250"/>
          </a:xfrm>
          <a:prstGeom prst="rect">
            <a:avLst/>
          </a:prstGeom>
        </p:spPr>
      </p:pic>
      <p:pic>
        <p:nvPicPr>
          <p:cNvPr id="6" name="그림 5"/>
          <p:cNvPicPr>
            <a:picLocks noChangeAspect="1"/>
          </p:cNvPicPr>
          <p:nvPr/>
        </p:nvPicPr>
        <p:blipFill rotWithShape="1">
          <a:blip r:embed="rId2">
            <a:extLst>
              <a:ext uri="{28A0092B-C50C-407E-A947-70E740481C1C}">
                <a14:useLocalDpi xmlns:a14="http://schemas.microsoft.com/office/drawing/2010/main" val="0"/>
              </a:ext>
            </a:extLst>
          </a:blip>
          <a:srcRect l="52935" t="73281" r="31192" b="1720"/>
          <a:stretch/>
        </p:blipFill>
        <p:spPr>
          <a:xfrm>
            <a:off x="6743700" y="6616700"/>
            <a:ext cx="2032001" cy="2476500"/>
          </a:xfrm>
          <a:prstGeom prst="rect">
            <a:avLst/>
          </a:prstGeom>
        </p:spPr>
      </p:pic>
      <p:sp>
        <p:nvSpPr>
          <p:cNvPr id="8" name="TextBox 7">
            <a:extLst>
              <a:ext uri="{FF2B5EF4-FFF2-40B4-BE49-F238E27FC236}">
                <a16:creationId xmlns:a16="http://schemas.microsoft.com/office/drawing/2014/main" id="{4E3A4207-F84A-4DAD-AD8E-956566AFB709}"/>
              </a:ext>
            </a:extLst>
          </p:cNvPr>
          <p:cNvSpPr txBox="1"/>
          <p:nvPr/>
        </p:nvSpPr>
        <p:spPr>
          <a:xfrm>
            <a:off x="0" y="454452"/>
            <a:ext cx="1316771" cy="646331"/>
          </a:xfrm>
          <a:prstGeom prst="rect">
            <a:avLst/>
          </a:prstGeom>
          <a:noFill/>
        </p:spPr>
        <p:txBody>
          <a:bodyPr wrap="none" rtlCol="0">
            <a:spAutoFit/>
          </a:bodyPr>
          <a:lstStyle/>
          <a:p>
            <a:pPr defTabSz="914400">
              <a:defRPr/>
            </a:pPr>
            <a:r>
              <a:rPr lang="en-US" altLang="ko-KR" sz="3600" dirty="0" smtClean="0">
                <a:solidFill>
                  <a:prstClr val="white"/>
                </a:solidFill>
                <a:latin typeface="고도 M" panose="02000503000000020004" pitchFamily="2" charset="-127"/>
                <a:ea typeface="고도 M" panose="02000503000000020004" pitchFamily="2" charset="-127"/>
              </a:rPr>
              <a:t>What</a:t>
            </a:r>
            <a:endParaRPr lang="ko-KR" altLang="en-US" sz="3600" dirty="0">
              <a:solidFill>
                <a:prstClr val="white"/>
              </a:solidFill>
              <a:latin typeface="고도 M" panose="02000503000000020004" pitchFamily="2" charset="-127"/>
              <a:ea typeface="고도 M" panose="02000503000000020004" pitchFamily="2" charset="-127"/>
            </a:endParaRPr>
          </a:p>
        </p:txBody>
      </p:sp>
      <p:sp>
        <p:nvSpPr>
          <p:cNvPr id="10" name="TextBox 9">
            <a:extLst>
              <a:ext uri="{FF2B5EF4-FFF2-40B4-BE49-F238E27FC236}">
                <a16:creationId xmlns:a16="http://schemas.microsoft.com/office/drawing/2014/main" id="{4E3A4207-F84A-4DAD-AD8E-956566AFB709}"/>
              </a:ext>
            </a:extLst>
          </p:cNvPr>
          <p:cNvSpPr txBox="1"/>
          <p:nvPr/>
        </p:nvSpPr>
        <p:spPr>
          <a:xfrm>
            <a:off x="10691718" y="234914"/>
            <a:ext cx="1835759" cy="646331"/>
          </a:xfrm>
          <a:prstGeom prst="rect">
            <a:avLst/>
          </a:prstGeom>
          <a:noFill/>
        </p:spPr>
        <p:txBody>
          <a:bodyPr wrap="none" rtlCol="0">
            <a:spAutoFit/>
          </a:bodyPr>
          <a:lstStyle/>
          <a:p>
            <a:pPr defTabSz="914400">
              <a:defRPr/>
            </a:pPr>
            <a:r>
              <a:rPr lang="ko-KR" altLang="en-US" sz="3600" dirty="0" smtClean="0">
                <a:latin typeface="고도 M" panose="02000503000000020004" pitchFamily="2" charset="-127"/>
                <a:ea typeface="고도 M" panose="02000503000000020004" pitchFamily="2" charset="-127"/>
              </a:rPr>
              <a:t>사업영역</a:t>
            </a:r>
            <a:endParaRPr lang="ko-KR" altLang="en-US" sz="3600" dirty="0">
              <a:latin typeface="고도 M" panose="02000503000000020004" pitchFamily="2" charset="-127"/>
              <a:ea typeface="고도 M" panose="02000503000000020004" pitchFamily="2" charset="-127"/>
            </a:endParaRPr>
          </a:p>
        </p:txBody>
      </p:sp>
      <p:sp>
        <p:nvSpPr>
          <p:cNvPr id="15" name="TextBox 14"/>
          <p:cNvSpPr txBox="1"/>
          <p:nvPr/>
        </p:nvSpPr>
        <p:spPr>
          <a:xfrm>
            <a:off x="546100" y="1879600"/>
            <a:ext cx="5816600" cy="2476500"/>
          </a:xfrm>
          <a:prstGeom prst="rect">
            <a:avLst/>
          </a:prstGeom>
          <a:noFill/>
          <a:ln w="38100">
            <a:solidFill>
              <a:srgbClr val="002060"/>
            </a:solidFill>
          </a:ln>
        </p:spPr>
        <p:txBody>
          <a:bodyPr wrap="square" rtlCol="0">
            <a:spAutoFit/>
          </a:bodyPr>
          <a:lstStyle/>
          <a:p>
            <a:pPr algn="l"/>
            <a:endParaRPr lang="ko-KR" altLang="en-US" sz="2400" dirty="0" smtClean="0">
              <a:latin typeface="고도 M" panose="02000503000000020004" pitchFamily="2" charset="-127"/>
              <a:ea typeface="고도 M" panose="02000503000000020004" pitchFamily="2" charset="-127"/>
            </a:endParaRPr>
          </a:p>
        </p:txBody>
      </p:sp>
      <p:sp>
        <p:nvSpPr>
          <p:cNvPr id="16" name="TextBox 15"/>
          <p:cNvSpPr txBox="1"/>
          <p:nvPr/>
        </p:nvSpPr>
        <p:spPr>
          <a:xfrm>
            <a:off x="546100" y="5207000"/>
            <a:ext cx="5816600" cy="2476500"/>
          </a:xfrm>
          <a:prstGeom prst="rect">
            <a:avLst/>
          </a:prstGeom>
          <a:noFill/>
          <a:ln w="38100">
            <a:solidFill>
              <a:srgbClr val="002060"/>
            </a:solidFill>
          </a:ln>
        </p:spPr>
        <p:txBody>
          <a:bodyPr wrap="square" rtlCol="0">
            <a:spAutoFit/>
          </a:bodyPr>
          <a:lstStyle/>
          <a:p>
            <a:pPr algn="l"/>
            <a:endParaRPr lang="ko-KR" altLang="en-US" sz="2400" dirty="0" smtClean="0">
              <a:latin typeface="고도 M" panose="02000503000000020004" pitchFamily="2" charset="-127"/>
              <a:ea typeface="고도 M" panose="02000503000000020004" pitchFamily="2" charset="-127"/>
            </a:endParaRPr>
          </a:p>
        </p:txBody>
      </p:sp>
      <p:sp>
        <p:nvSpPr>
          <p:cNvPr id="17" name="TextBox 16"/>
          <p:cNvSpPr txBox="1"/>
          <p:nvPr/>
        </p:nvSpPr>
        <p:spPr>
          <a:xfrm>
            <a:off x="6743700" y="1130300"/>
            <a:ext cx="5816600" cy="2476500"/>
          </a:xfrm>
          <a:prstGeom prst="rect">
            <a:avLst/>
          </a:prstGeom>
          <a:noFill/>
          <a:ln w="38100">
            <a:solidFill>
              <a:srgbClr val="002060"/>
            </a:solidFill>
          </a:ln>
        </p:spPr>
        <p:txBody>
          <a:bodyPr wrap="square" rtlCol="0">
            <a:spAutoFit/>
          </a:bodyPr>
          <a:lstStyle/>
          <a:p>
            <a:pPr algn="l"/>
            <a:endParaRPr lang="ko-KR" altLang="en-US" sz="2400" dirty="0" smtClean="0">
              <a:latin typeface="고도 M" panose="02000503000000020004" pitchFamily="2" charset="-127"/>
              <a:ea typeface="고도 M" panose="02000503000000020004" pitchFamily="2" charset="-127"/>
            </a:endParaRPr>
          </a:p>
        </p:txBody>
      </p:sp>
      <p:sp>
        <p:nvSpPr>
          <p:cNvPr id="18" name="TextBox 17"/>
          <p:cNvSpPr txBox="1"/>
          <p:nvPr/>
        </p:nvSpPr>
        <p:spPr>
          <a:xfrm>
            <a:off x="6743700" y="3873500"/>
            <a:ext cx="5816600" cy="2476500"/>
          </a:xfrm>
          <a:prstGeom prst="rect">
            <a:avLst/>
          </a:prstGeom>
          <a:noFill/>
          <a:ln w="38100">
            <a:solidFill>
              <a:srgbClr val="002060"/>
            </a:solidFill>
          </a:ln>
        </p:spPr>
        <p:txBody>
          <a:bodyPr wrap="square" rtlCol="0">
            <a:spAutoFit/>
          </a:bodyPr>
          <a:lstStyle/>
          <a:p>
            <a:pPr algn="l"/>
            <a:endParaRPr lang="ko-KR" altLang="en-US" sz="2400" dirty="0" smtClean="0">
              <a:latin typeface="고도 M" panose="02000503000000020004" pitchFamily="2" charset="-127"/>
              <a:ea typeface="고도 M" panose="02000503000000020004" pitchFamily="2" charset="-127"/>
            </a:endParaRPr>
          </a:p>
        </p:txBody>
      </p:sp>
      <p:sp>
        <p:nvSpPr>
          <p:cNvPr id="19" name="TextBox 18"/>
          <p:cNvSpPr txBox="1"/>
          <p:nvPr/>
        </p:nvSpPr>
        <p:spPr>
          <a:xfrm>
            <a:off x="6743700" y="6616700"/>
            <a:ext cx="5816600" cy="2476500"/>
          </a:xfrm>
          <a:prstGeom prst="rect">
            <a:avLst/>
          </a:prstGeom>
          <a:noFill/>
          <a:ln w="38100">
            <a:solidFill>
              <a:srgbClr val="002060"/>
            </a:solidFill>
          </a:ln>
        </p:spPr>
        <p:txBody>
          <a:bodyPr wrap="square" rtlCol="0">
            <a:spAutoFit/>
          </a:bodyPr>
          <a:lstStyle/>
          <a:p>
            <a:pPr algn="l"/>
            <a:endParaRPr lang="ko-KR" altLang="en-US" sz="2400" dirty="0" smtClean="0">
              <a:latin typeface="고도 M" panose="02000503000000020004" pitchFamily="2" charset="-127"/>
              <a:ea typeface="고도 M" panose="02000503000000020004" pitchFamily="2" charset="-127"/>
            </a:endParaRPr>
          </a:p>
        </p:txBody>
      </p:sp>
      <p:sp>
        <p:nvSpPr>
          <p:cNvPr id="23" name="사각형: 잘린 한쪽 모서리 28">
            <a:extLst>
              <a:ext uri="{FF2B5EF4-FFF2-40B4-BE49-F238E27FC236}">
                <a16:creationId xmlns:a16="http://schemas.microsoft.com/office/drawing/2014/main" id="{B1A25455-AC8B-4742-91B1-2E409919DE88}"/>
              </a:ext>
            </a:extLst>
          </p:cNvPr>
          <p:cNvSpPr/>
          <p:nvPr/>
        </p:nvSpPr>
        <p:spPr>
          <a:xfrm>
            <a:off x="-35653" y="196699"/>
            <a:ext cx="3777262" cy="624177"/>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lIns="128016" tIns="64008" rIns="128016" bIns="64008" rtlCol="0" anchor="ctr"/>
          <a:lstStyle/>
          <a:p>
            <a:pPr algn="ctr" defTabSz="1280160" latinLnBrk="0">
              <a:defRPr/>
            </a:pPr>
            <a:endParaRPr lang="ko-KR" altLang="en-US" sz="2200" kern="0" dirty="0">
              <a:solidFill>
                <a:prstClr val="white"/>
              </a:solidFill>
              <a:latin typeface="맑은 고딕" panose="020F0502020204030204"/>
              <a:ea typeface="맑은 고딕" panose="020B0503020000020004" pitchFamily="50" charset="-127"/>
            </a:endParaRPr>
          </a:p>
        </p:txBody>
      </p:sp>
      <p:sp>
        <p:nvSpPr>
          <p:cNvPr id="24" name="TextBox 23">
            <a:extLst>
              <a:ext uri="{FF2B5EF4-FFF2-40B4-BE49-F238E27FC236}">
                <a16:creationId xmlns:a16="http://schemas.microsoft.com/office/drawing/2014/main" id="{605697AB-4736-434C-8EA4-97A0EDB977D1}"/>
              </a:ext>
            </a:extLst>
          </p:cNvPr>
          <p:cNvSpPr txBox="1"/>
          <p:nvPr/>
        </p:nvSpPr>
        <p:spPr>
          <a:xfrm>
            <a:off x="3494842" y="72008"/>
            <a:ext cx="2097177" cy="898708"/>
          </a:xfrm>
          <a:prstGeom prst="rect">
            <a:avLst/>
          </a:prstGeom>
          <a:noFill/>
        </p:spPr>
        <p:txBody>
          <a:bodyPr wrap="none" lIns="128016" tIns="64008" rIns="128016" bIns="64008" rtlCol="0">
            <a:spAutoFit/>
          </a:bodyPr>
          <a:lstStyle/>
          <a:p>
            <a:pPr defTabSz="1280160">
              <a:defRPr/>
            </a:pPr>
            <a:r>
              <a:rPr lang="en-US" altLang="ko-KR" sz="5000" dirty="0">
                <a:ln>
                  <a:solidFill>
                    <a:schemeClr val="bg1"/>
                  </a:solidFill>
                </a:ln>
                <a:solidFill>
                  <a:schemeClr val="accent5"/>
                </a:solidFill>
                <a:latin typeface="고도 M" panose="02000503000000020004" pitchFamily="2" charset="-127"/>
                <a:ea typeface="고도 M" panose="02000503000000020004" pitchFamily="2" charset="-127"/>
              </a:rPr>
              <a:t>w</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e </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do</a:t>
            </a:r>
            <a:endParaRPr lang="ko-KR" altLang="en-US" sz="5000" dirty="0">
              <a:ln>
                <a:solidFill>
                  <a:schemeClr val="bg1"/>
                </a:solidFill>
              </a:ln>
              <a:solidFill>
                <a:schemeClr val="accent5"/>
              </a:solidFill>
              <a:latin typeface="고도 M" panose="02000503000000020004" pitchFamily="2" charset="-127"/>
              <a:ea typeface="고도 M" panose="02000503000000020004" pitchFamily="2" charset="-127"/>
            </a:endParaRPr>
          </a:p>
        </p:txBody>
      </p:sp>
      <p:cxnSp>
        <p:nvCxnSpPr>
          <p:cNvPr id="25" name="직선 연결선 24">
            <a:extLst>
              <a:ext uri="{FF2B5EF4-FFF2-40B4-BE49-F238E27FC236}">
                <a16:creationId xmlns:a16="http://schemas.microsoft.com/office/drawing/2014/main" id="{1861A193-E730-4DA7-8AFE-797AE759AD14}"/>
              </a:ext>
            </a:extLst>
          </p:cNvPr>
          <p:cNvCxnSpPr>
            <a:cxnSpLocks/>
          </p:cNvCxnSpPr>
          <p:nvPr/>
        </p:nvCxnSpPr>
        <p:spPr>
          <a:xfrm flipV="1">
            <a:off x="0" y="806031"/>
            <a:ext cx="7072875" cy="17417"/>
          </a:xfrm>
          <a:prstGeom prst="line">
            <a:avLst/>
          </a:prstGeom>
          <a:noFill/>
          <a:ln w="38100" cap="flat" cmpd="sng" algn="ctr">
            <a:solidFill>
              <a:srgbClr val="40A8C8"/>
            </a:solidFill>
            <a:prstDash val="solid"/>
            <a:miter lim="800000"/>
          </a:ln>
          <a:effectLst/>
        </p:spPr>
      </p:cxnSp>
      <p:sp>
        <p:nvSpPr>
          <p:cNvPr id="26" name="TextBox 25">
            <a:extLst>
              <a:ext uri="{FF2B5EF4-FFF2-40B4-BE49-F238E27FC236}">
                <a16:creationId xmlns:a16="http://schemas.microsoft.com/office/drawing/2014/main" id="{4E3A4207-F84A-4DAD-AD8E-956566AFB709}"/>
              </a:ext>
            </a:extLst>
          </p:cNvPr>
          <p:cNvSpPr txBox="1"/>
          <p:nvPr/>
        </p:nvSpPr>
        <p:spPr>
          <a:xfrm>
            <a:off x="170521" y="72008"/>
            <a:ext cx="1829475" cy="898708"/>
          </a:xfrm>
          <a:prstGeom prst="rect">
            <a:avLst/>
          </a:prstGeom>
          <a:noFill/>
        </p:spPr>
        <p:txBody>
          <a:bodyPr wrap="none" lIns="128016" tIns="64008" rIns="128016" bIns="64008" rtlCol="0">
            <a:spAutoFit/>
          </a:bodyPr>
          <a:lstStyle/>
          <a:p>
            <a:pPr defTabSz="1280160">
              <a:defRPr/>
            </a:pPr>
            <a:r>
              <a:rPr lang="en-US" altLang="ko-KR" sz="5000" dirty="0" smtClean="0">
                <a:solidFill>
                  <a:prstClr val="white"/>
                </a:solidFill>
                <a:latin typeface="고도 M" panose="02000503000000020004" pitchFamily="2" charset="-127"/>
                <a:ea typeface="고도 M" panose="02000503000000020004" pitchFamily="2" charset="-127"/>
              </a:rPr>
              <a:t>What</a:t>
            </a:r>
            <a:endParaRPr lang="ko-KR" altLang="en-US" sz="5000" dirty="0">
              <a:solidFill>
                <a:prstClr val="white"/>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4161248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사각형: 잘린 한쪽 모서리 28">
            <a:extLst>
              <a:ext uri="{FF2B5EF4-FFF2-40B4-BE49-F238E27FC236}">
                <a16:creationId xmlns:a16="http://schemas.microsoft.com/office/drawing/2014/main" id="{B1A25455-AC8B-4742-91B1-2E409919DE88}"/>
              </a:ext>
            </a:extLst>
          </p:cNvPr>
          <p:cNvSpPr/>
          <p:nvPr/>
        </p:nvSpPr>
        <p:spPr>
          <a:xfrm>
            <a:off x="42387" y="112879"/>
            <a:ext cx="3777262" cy="624177"/>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lIns="128016" tIns="64008" rIns="128016" bIns="64008" rtlCol="0" anchor="ctr"/>
          <a:lstStyle/>
          <a:p>
            <a:pPr algn="ctr" defTabSz="1280160" latinLnBrk="0">
              <a:defRPr/>
            </a:pPr>
            <a:endParaRPr lang="ko-KR" altLang="en-US" sz="2500" kern="0" dirty="0">
              <a:solidFill>
                <a:prstClr val="white"/>
              </a:solidFill>
              <a:latin typeface="맑은 고딕" panose="020F0502020204030204"/>
              <a:ea typeface="맑은 고딕" panose="020B0503020000020004" pitchFamily="50" charset="-127"/>
            </a:endParaRPr>
          </a:p>
        </p:txBody>
      </p:sp>
      <p:sp>
        <p:nvSpPr>
          <p:cNvPr id="3" name="TextBox 2">
            <a:extLst>
              <a:ext uri="{FF2B5EF4-FFF2-40B4-BE49-F238E27FC236}">
                <a16:creationId xmlns:a16="http://schemas.microsoft.com/office/drawing/2014/main" id="{605697AB-4736-434C-8EA4-97A0EDB977D1}"/>
              </a:ext>
            </a:extLst>
          </p:cNvPr>
          <p:cNvSpPr txBox="1"/>
          <p:nvPr/>
        </p:nvSpPr>
        <p:spPr>
          <a:xfrm>
            <a:off x="3572882" y="-11812"/>
            <a:ext cx="2284728" cy="898708"/>
          </a:xfrm>
          <a:prstGeom prst="rect">
            <a:avLst/>
          </a:prstGeom>
          <a:noFill/>
        </p:spPr>
        <p:txBody>
          <a:bodyPr wrap="none" lIns="128016" tIns="64008" rIns="128016" bIns="64008" rtlCol="0">
            <a:spAutoFit/>
          </a:bodyPr>
          <a:lstStyle/>
          <a:p>
            <a:pPr defTabSz="1280160">
              <a:defRPr/>
            </a:pPr>
            <a:r>
              <a:rPr lang="en-US" altLang="ko-KR" sz="5000" dirty="0">
                <a:ln>
                  <a:solidFill>
                    <a:schemeClr val="bg1"/>
                  </a:solidFill>
                </a:ln>
                <a:solidFill>
                  <a:schemeClr val="accent5"/>
                </a:solidFill>
                <a:latin typeface="고도 M" panose="02000503000000020004" pitchFamily="2" charset="-127"/>
                <a:ea typeface="고도 M" panose="02000503000000020004" pitchFamily="2" charset="-127"/>
              </a:rPr>
              <a:t>w</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e are</a:t>
            </a:r>
            <a:endParaRPr lang="ko-KR" altLang="en-US" sz="5000" dirty="0">
              <a:ln>
                <a:solidFill>
                  <a:schemeClr val="bg1"/>
                </a:solidFill>
              </a:ln>
              <a:solidFill>
                <a:schemeClr val="accent5"/>
              </a:solidFill>
              <a:latin typeface="고도 M" panose="02000503000000020004" pitchFamily="2" charset="-127"/>
              <a:ea typeface="고도 M" panose="02000503000000020004" pitchFamily="2" charset="-127"/>
            </a:endParaRPr>
          </a:p>
        </p:txBody>
      </p:sp>
      <p:sp>
        <p:nvSpPr>
          <p:cNvPr id="4" name="TextBox 3">
            <a:extLst>
              <a:ext uri="{FF2B5EF4-FFF2-40B4-BE49-F238E27FC236}">
                <a16:creationId xmlns:a16="http://schemas.microsoft.com/office/drawing/2014/main" id="{4E3A4207-F84A-4DAD-AD8E-956566AFB709}"/>
              </a:ext>
            </a:extLst>
          </p:cNvPr>
          <p:cNvSpPr txBox="1"/>
          <p:nvPr/>
        </p:nvSpPr>
        <p:spPr>
          <a:xfrm>
            <a:off x="206171" y="-9984"/>
            <a:ext cx="1611467" cy="898708"/>
          </a:xfrm>
          <a:prstGeom prst="rect">
            <a:avLst/>
          </a:prstGeom>
          <a:noFill/>
        </p:spPr>
        <p:txBody>
          <a:bodyPr wrap="none" lIns="128016" tIns="64008" rIns="128016" bIns="64008" rtlCol="0">
            <a:spAutoFit/>
          </a:bodyPr>
          <a:lstStyle/>
          <a:p>
            <a:pPr defTabSz="1280160">
              <a:defRPr/>
            </a:pPr>
            <a:r>
              <a:rPr lang="en-US" altLang="ko-KR" sz="5000" dirty="0" smtClean="0">
                <a:solidFill>
                  <a:prstClr val="white"/>
                </a:solidFill>
                <a:latin typeface="고도 M" panose="02000503000000020004" pitchFamily="2" charset="-127"/>
                <a:ea typeface="고도 M" panose="02000503000000020004" pitchFamily="2" charset="-127"/>
              </a:rPr>
              <a:t>Who</a:t>
            </a:r>
            <a:endParaRPr lang="ko-KR" altLang="en-US" sz="5000" dirty="0">
              <a:solidFill>
                <a:prstClr val="white"/>
              </a:solidFill>
              <a:latin typeface="고도 M" panose="02000503000000020004" pitchFamily="2" charset="-127"/>
              <a:ea typeface="고도 M" panose="02000503000000020004" pitchFamily="2" charset="-127"/>
            </a:endParaRPr>
          </a:p>
        </p:txBody>
      </p:sp>
      <p:grpSp>
        <p:nvGrpSpPr>
          <p:cNvPr id="6" name="그룹 5"/>
          <p:cNvGrpSpPr/>
          <p:nvPr/>
        </p:nvGrpSpPr>
        <p:grpSpPr>
          <a:xfrm>
            <a:off x="711671" y="2372580"/>
            <a:ext cx="11432223" cy="4483925"/>
            <a:chOff x="1660594" y="3914029"/>
            <a:chExt cx="9280057" cy="4444222"/>
          </a:xfrm>
        </p:grpSpPr>
        <p:cxnSp>
          <p:nvCxnSpPr>
            <p:cNvPr id="12" name="직선 연결선 11"/>
            <p:cNvCxnSpPr/>
            <p:nvPr/>
          </p:nvCxnSpPr>
          <p:spPr>
            <a:xfrm>
              <a:off x="6233744" y="6164879"/>
              <a:ext cx="10398" cy="708726"/>
            </a:xfrm>
            <a:prstGeom prst="line">
              <a:avLst/>
            </a:prstGeom>
          </p:spPr>
          <p:style>
            <a:lnRef idx="1">
              <a:schemeClr val="dk1"/>
            </a:lnRef>
            <a:fillRef idx="0">
              <a:schemeClr val="dk1"/>
            </a:fillRef>
            <a:effectRef idx="0">
              <a:schemeClr val="dk1"/>
            </a:effectRef>
            <a:fontRef idx="minor">
              <a:schemeClr val="tx1"/>
            </a:fontRef>
          </p:style>
        </p:cxnSp>
        <p:grpSp>
          <p:nvGrpSpPr>
            <p:cNvPr id="13" name="그룹 12"/>
            <p:cNvGrpSpPr/>
            <p:nvPr/>
          </p:nvGrpSpPr>
          <p:grpSpPr>
            <a:xfrm>
              <a:off x="1660594" y="3914029"/>
              <a:ext cx="9280057" cy="4444222"/>
              <a:chOff x="1740606" y="2753098"/>
              <a:chExt cx="9280057" cy="4444222"/>
            </a:xfrm>
          </p:grpSpPr>
          <p:cxnSp>
            <p:nvCxnSpPr>
              <p:cNvPr id="14" name="직선 연결선 13"/>
              <p:cNvCxnSpPr/>
              <p:nvPr/>
            </p:nvCxnSpPr>
            <p:spPr>
              <a:xfrm>
                <a:off x="7941293" y="4111371"/>
                <a:ext cx="10398" cy="708726"/>
              </a:xfrm>
              <a:prstGeom prst="line">
                <a:avLst/>
              </a:prstGeom>
            </p:spPr>
            <p:style>
              <a:lnRef idx="1">
                <a:schemeClr val="dk1"/>
              </a:lnRef>
              <a:fillRef idx="0">
                <a:schemeClr val="dk1"/>
              </a:fillRef>
              <a:effectRef idx="0">
                <a:schemeClr val="dk1"/>
              </a:effectRef>
              <a:fontRef idx="minor">
                <a:schemeClr val="tx1"/>
              </a:fontRef>
            </p:style>
          </p:cxnSp>
          <p:grpSp>
            <p:nvGrpSpPr>
              <p:cNvPr id="15" name="그룹 14"/>
              <p:cNvGrpSpPr/>
              <p:nvPr/>
            </p:nvGrpSpPr>
            <p:grpSpPr>
              <a:xfrm>
                <a:off x="1740606" y="2753098"/>
                <a:ext cx="9280057" cy="4444222"/>
                <a:chOff x="1810708" y="2551664"/>
                <a:chExt cx="8716413" cy="3225851"/>
              </a:xfrm>
            </p:grpSpPr>
            <p:cxnSp>
              <p:nvCxnSpPr>
                <p:cNvPr id="23" name="직선 연결선 22"/>
                <p:cNvCxnSpPr/>
                <p:nvPr/>
              </p:nvCxnSpPr>
              <p:spPr>
                <a:xfrm>
                  <a:off x="6935498" y="4733566"/>
                  <a:ext cx="3442" cy="956864"/>
                </a:xfrm>
                <a:prstGeom prst="line">
                  <a:avLst/>
                </a:prstGeom>
                <a:noFill/>
                <a:ln w="9525" cap="flat" cmpd="sng" algn="ctr">
                  <a:solidFill>
                    <a:srgbClr val="000000"/>
                  </a:solidFill>
                  <a:prstDash val="solid"/>
                </a:ln>
                <a:effectLst/>
              </p:spPr>
            </p:cxnSp>
            <p:cxnSp>
              <p:nvCxnSpPr>
                <p:cNvPr id="24" name="직선 연결선 23"/>
                <p:cNvCxnSpPr/>
                <p:nvPr/>
              </p:nvCxnSpPr>
              <p:spPr>
                <a:xfrm>
                  <a:off x="8401722" y="4688022"/>
                  <a:ext cx="0" cy="956864"/>
                </a:xfrm>
                <a:prstGeom prst="line">
                  <a:avLst/>
                </a:prstGeom>
                <a:noFill/>
                <a:ln w="9525" cap="flat" cmpd="sng" algn="ctr">
                  <a:solidFill>
                    <a:srgbClr val="000000"/>
                  </a:solidFill>
                  <a:prstDash val="solid"/>
                </a:ln>
                <a:effectLst/>
              </p:spPr>
            </p:cxnSp>
            <p:cxnSp>
              <p:nvCxnSpPr>
                <p:cNvPr id="25" name="직선 연결선 24"/>
                <p:cNvCxnSpPr/>
                <p:nvPr/>
              </p:nvCxnSpPr>
              <p:spPr>
                <a:xfrm>
                  <a:off x="9845126" y="4705425"/>
                  <a:ext cx="0" cy="945924"/>
                </a:xfrm>
                <a:prstGeom prst="line">
                  <a:avLst/>
                </a:prstGeom>
                <a:noFill/>
                <a:ln w="9525" cap="flat" cmpd="sng" algn="ctr">
                  <a:solidFill>
                    <a:srgbClr val="000000"/>
                  </a:solidFill>
                  <a:prstDash val="solid"/>
                </a:ln>
                <a:effectLst/>
              </p:spPr>
            </p:cxnSp>
            <p:cxnSp>
              <p:nvCxnSpPr>
                <p:cNvPr id="26" name="직선 연결선 25"/>
                <p:cNvCxnSpPr/>
                <p:nvPr/>
              </p:nvCxnSpPr>
              <p:spPr>
                <a:xfrm>
                  <a:off x="6131189" y="3537570"/>
                  <a:ext cx="0" cy="985005"/>
                </a:xfrm>
                <a:prstGeom prst="line">
                  <a:avLst/>
                </a:prstGeom>
                <a:noFill/>
                <a:ln w="9525" cap="flat" cmpd="sng" algn="ctr">
                  <a:solidFill>
                    <a:srgbClr val="000000"/>
                  </a:solidFill>
                  <a:prstDash val="solid"/>
                </a:ln>
                <a:effectLst/>
              </p:spPr>
            </p:cxnSp>
            <p:cxnSp>
              <p:nvCxnSpPr>
                <p:cNvPr id="27" name="직선 연결선 26"/>
                <p:cNvCxnSpPr/>
                <p:nvPr/>
              </p:nvCxnSpPr>
              <p:spPr>
                <a:xfrm>
                  <a:off x="2385534" y="4705425"/>
                  <a:ext cx="0" cy="985005"/>
                </a:xfrm>
                <a:prstGeom prst="line">
                  <a:avLst/>
                </a:prstGeom>
                <a:noFill/>
                <a:ln w="9525" cap="flat" cmpd="sng" algn="ctr">
                  <a:solidFill>
                    <a:srgbClr val="000000"/>
                  </a:solidFill>
                  <a:prstDash val="solid"/>
                </a:ln>
                <a:effectLst/>
              </p:spPr>
            </p:cxnSp>
            <p:cxnSp>
              <p:nvCxnSpPr>
                <p:cNvPr id="28" name="직선 연결선 27"/>
                <p:cNvCxnSpPr/>
                <p:nvPr/>
              </p:nvCxnSpPr>
              <p:spPr>
                <a:xfrm>
                  <a:off x="5440422" y="4731513"/>
                  <a:ext cx="0" cy="966422"/>
                </a:xfrm>
                <a:prstGeom prst="line">
                  <a:avLst/>
                </a:prstGeom>
                <a:noFill/>
                <a:ln w="9525" cap="flat" cmpd="sng" algn="ctr">
                  <a:solidFill>
                    <a:srgbClr val="000000"/>
                  </a:solidFill>
                  <a:prstDash val="solid"/>
                </a:ln>
                <a:effectLst/>
              </p:spPr>
            </p:cxnSp>
            <p:grpSp>
              <p:nvGrpSpPr>
                <p:cNvPr id="29" name="그룹 28"/>
                <p:cNvGrpSpPr/>
                <p:nvPr/>
              </p:nvGrpSpPr>
              <p:grpSpPr>
                <a:xfrm>
                  <a:off x="1810708" y="4934850"/>
                  <a:ext cx="1296829" cy="842665"/>
                  <a:chOff x="3710265" y="2060848"/>
                  <a:chExt cx="2831823" cy="842665"/>
                </a:xfrm>
              </p:grpSpPr>
              <p:grpSp>
                <p:nvGrpSpPr>
                  <p:cNvPr id="30" name="그룹 101"/>
                  <p:cNvGrpSpPr/>
                  <p:nvPr/>
                </p:nvGrpSpPr>
                <p:grpSpPr>
                  <a:xfrm>
                    <a:off x="3710265" y="2060848"/>
                    <a:ext cx="2831823" cy="842665"/>
                    <a:chOff x="3679231" y="2030149"/>
                    <a:chExt cx="2831823" cy="842665"/>
                  </a:xfrm>
                </p:grpSpPr>
                <p:sp>
                  <p:nvSpPr>
                    <p:cNvPr id="105" name="모서리가 둥근 직사각형 104"/>
                    <p:cNvSpPr/>
                    <p:nvPr/>
                  </p:nvSpPr>
                  <p:spPr>
                    <a:xfrm>
                      <a:off x="3679233" y="2204864"/>
                      <a:ext cx="2831821"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31" name="그룹 105"/>
                    <p:cNvGrpSpPr/>
                    <p:nvPr/>
                  </p:nvGrpSpPr>
                  <p:grpSpPr>
                    <a:xfrm>
                      <a:off x="3679231" y="2030149"/>
                      <a:ext cx="2831823" cy="398951"/>
                      <a:chOff x="-3255914" y="2005383"/>
                      <a:chExt cx="2831823" cy="497756"/>
                    </a:xfrm>
                  </p:grpSpPr>
                  <p:sp>
                    <p:nvSpPr>
                      <p:cNvPr id="107" name="모서리가 둥근 직사각형 106"/>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108" name="직사각형 107"/>
                      <p:cNvSpPr/>
                      <p:nvPr/>
                    </p:nvSpPr>
                    <p:spPr>
                      <a:xfrm>
                        <a:off x="-3255914" y="2005383"/>
                        <a:ext cx="2831823" cy="497756"/>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103" name="TextBox 102"/>
                  <p:cNvSpPr txBox="1"/>
                  <p:nvPr/>
                </p:nvSpPr>
                <p:spPr>
                  <a:xfrm>
                    <a:off x="3710265" y="2132856"/>
                    <a:ext cx="2561252" cy="396715"/>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 컨설턴트</a:t>
                    </a:r>
                    <a:endParaRPr lang="en-US" altLang="ko-KR" sz="1500" b="1" kern="0" spc="-84" dirty="0" smtClean="0">
                      <a:solidFill>
                        <a:srgbClr val="FFFFFF"/>
                      </a:solidFill>
                      <a:latin typeface="고도 B" panose="02000503000000020004" pitchFamily="2" charset="-127"/>
                      <a:ea typeface="고도 B" panose="02000503000000020004" pitchFamily="2" charset="-127"/>
                    </a:endParaRPr>
                  </a:p>
                  <a:p>
                    <a:pPr algn="ctr" defTabSz="1365031" latinLnBrk="0">
                      <a:spcBef>
                        <a:spcPts val="700"/>
                      </a:spcBef>
                      <a:buClr>
                        <a:srgbClr val="000000">
                          <a:lumMod val="65000"/>
                          <a:lumOff val="35000"/>
                        </a:srgbClr>
                      </a:buClr>
                      <a:buSzPct val="60000"/>
                      <a:defRPr/>
                    </a:pPr>
                    <a:endParaRPr lang="ko-KR" altLang="en-US" sz="1500" b="1" kern="0" spc="-84" dirty="0" smtClean="0">
                      <a:solidFill>
                        <a:srgbClr val="FFFFFF"/>
                      </a:solidFill>
                      <a:latin typeface="고도 B" panose="02000503000000020004" pitchFamily="2" charset="-127"/>
                      <a:ea typeface="고도 B" panose="02000503000000020004" pitchFamily="2" charset="-127"/>
                    </a:endParaRPr>
                  </a:p>
                </p:txBody>
              </p:sp>
              <p:sp>
                <p:nvSpPr>
                  <p:cNvPr id="104" name="TextBox 103"/>
                  <p:cNvSpPr txBox="1"/>
                  <p:nvPr/>
                </p:nvSpPr>
                <p:spPr>
                  <a:xfrm>
                    <a:off x="3718233" y="2553550"/>
                    <a:ext cx="2553290"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선 </a:t>
                    </a:r>
                    <a:r>
                      <a:rPr lang="ko-KR" altLang="en-US" sz="1500" b="1" kern="0" spc="-84" dirty="0" err="1" smtClean="0">
                        <a:solidFill>
                          <a:srgbClr val="000000"/>
                        </a:solidFill>
                        <a:latin typeface="고도 B" panose="02000503000000020004" pitchFamily="2" charset="-127"/>
                        <a:ea typeface="고도 B" panose="02000503000000020004" pitchFamily="2" charset="-127"/>
                      </a:rPr>
                      <a:t>혜</a:t>
                    </a:r>
                    <a:r>
                      <a:rPr lang="ko-KR" altLang="en-US" sz="1500" b="1" kern="0" spc="-84" dirty="0" smtClean="0">
                        <a:solidFill>
                          <a:srgbClr val="000000"/>
                        </a:solidFill>
                        <a:latin typeface="고도 B" panose="02000503000000020004" pitchFamily="2" charset="-127"/>
                        <a:ea typeface="고도 B" panose="02000503000000020004" pitchFamily="2" charset="-127"/>
                      </a:rPr>
                      <a:t> </a:t>
                    </a:r>
                    <a:r>
                      <a:rPr lang="ko-KR" altLang="en-US" sz="1500" b="1" kern="0" spc="-84" dirty="0" err="1" smtClean="0">
                        <a:solidFill>
                          <a:srgbClr val="000000"/>
                        </a:solidFill>
                        <a:latin typeface="고도 B" panose="02000503000000020004" pitchFamily="2" charset="-127"/>
                        <a:ea typeface="고도 B" panose="02000503000000020004" pitchFamily="2" charset="-127"/>
                      </a:rPr>
                      <a:t>림</a:t>
                    </a:r>
                    <a:endParaRPr lang="ko-KR" altLang="en-US" sz="1500" b="1" kern="0" spc="-84" dirty="0" smtClean="0">
                      <a:solidFill>
                        <a:srgbClr val="000000"/>
                      </a:solidFill>
                      <a:latin typeface="고도 B" panose="02000503000000020004" pitchFamily="2" charset="-127"/>
                      <a:ea typeface="고도 B" panose="02000503000000020004" pitchFamily="2" charset="-127"/>
                    </a:endParaRPr>
                  </a:p>
                </p:txBody>
              </p:sp>
            </p:grpSp>
            <p:grpSp>
              <p:nvGrpSpPr>
                <p:cNvPr id="33" name="그룹 29"/>
                <p:cNvGrpSpPr/>
                <p:nvPr/>
              </p:nvGrpSpPr>
              <p:grpSpPr>
                <a:xfrm>
                  <a:off x="4872905" y="4912213"/>
                  <a:ext cx="1186276" cy="842665"/>
                  <a:chOff x="3710266" y="2060848"/>
                  <a:chExt cx="2726772" cy="842665"/>
                </a:xfrm>
              </p:grpSpPr>
              <p:grpSp>
                <p:nvGrpSpPr>
                  <p:cNvPr id="34" name="그룹 94"/>
                  <p:cNvGrpSpPr/>
                  <p:nvPr/>
                </p:nvGrpSpPr>
                <p:grpSpPr>
                  <a:xfrm>
                    <a:off x="3710267" y="2060848"/>
                    <a:ext cx="2726771" cy="842665"/>
                    <a:chOff x="3679233" y="2030149"/>
                    <a:chExt cx="2726771" cy="842665"/>
                  </a:xfrm>
                </p:grpSpPr>
                <p:sp>
                  <p:nvSpPr>
                    <p:cNvPr id="98" name="모서리가 둥근 직사각형 97"/>
                    <p:cNvSpPr/>
                    <p:nvPr/>
                  </p:nvSpPr>
                  <p:spPr>
                    <a:xfrm>
                      <a:off x="3679233" y="2204864"/>
                      <a:ext cx="2726771"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35" name="그룹 98"/>
                    <p:cNvGrpSpPr/>
                    <p:nvPr/>
                  </p:nvGrpSpPr>
                  <p:grpSpPr>
                    <a:xfrm>
                      <a:off x="3679233" y="2030149"/>
                      <a:ext cx="2726771" cy="398951"/>
                      <a:chOff x="-3255912" y="2005383"/>
                      <a:chExt cx="2726771" cy="497756"/>
                    </a:xfrm>
                  </p:grpSpPr>
                  <p:sp>
                    <p:nvSpPr>
                      <p:cNvPr id="100" name="모서리가 둥근 직사각형 99"/>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101" name="직사각형 100"/>
                      <p:cNvSpPr/>
                      <p:nvPr/>
                    </p:nvSpPr>
                    <p:spPr>
                      <a:xfrm>
                        <a:off x="-3255912" y="2005383"/>
                        <a:ext cx="2726771" cy="497756"/>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96" name="TextBox 95"/>
                  <p:cNvSpPr txBox="1"/>
                  <p:nvPr/>
                </p:nvSpPr>
                <p:spPr>
                  <a:xfrm>
                    <a:off x="3710266" y="2132856"/>
                    <a:ext cx="2561254"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 컨설턴트</a:t>
                    </a:r>
                  </a:p>
                </p:txBody>
              </p:sp>
              <p:sp>
                <p:nvSpPr>
                  <p:cNvPr id="97" name="TextBox 96"/>
                  <p:cNvSpPr txBox="1"/>
                  <p:nvPr/>
                </p:nvSpPr>
                <p:spPr>
                  <a:xfrm>
                    <a:off x="3718231" y="2553550"/>
                    <a:ext cx="2553287"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 </a:t>
                    </a:r>
                  </a:p>
                </p:txBody>
              </p:sp>
            </p:grpSp>
            <p:grpSp>
              <p:nvGrpSpPr>
                <p:cNvPr id="37" name="그룹 30"/>
                <p:cNvGrpSpPr/>
                <p:nvPr/>
              </p:nvGrpSpPr>
              <p:grpSpPr>
                <a:xfrm>
                  <a:off x="6373348" y="4912214"/>
                  <a:ext cx="1170450" cy="842919"/>
                  <a:chOff x="3710266" y="2060594"/>
                  <a:chExt cx="2650164" cy="842919"/>
                </a:xfrm>
              </p:grpSpPr>
              <p:grpSp>
                <p:nvGrpSpPr>
                  <p:cNvPr id="40" name="그룹 87"/>
                  <p:cNvGrpSpPr/>
                  <p:nvPr/>
                </p:nvGrpSpPr>
                <p:grpSpPr>
                  <a:xfrm>
                    <a:off x="3710267" y="2060594"/>
                    <a:ext cx="2650163" cy="842919"/>
                    <a:chOff x="3679233" y="2029895"/>
                    <a:chExt cx="2650163" cy="842919"/>
                  </a:xfrm>
                </p:grpSpPr>
                <p:sp>
                  <p:nvSpPr>
                    <p:cNvPr id="91" name="모서리가 둥근 직사각형 90"/>
                    <p:cNvSpPr/>
                    <p:nvPr/>
                  </p:nvSpPr>
                  <p:spPr>
                    <a:xfrm>
                      <a:off x="3679233" y="2204864"/>
                      <a:ext cx="2650163"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41" name="그룹 91"/>
                    <p:cNvGrpSpPr/>
                    <p:nvPr/>
                  </p:nvGrpSpPr>
                  <p:grpSpPr>
                    <a:xfrm>
                      <a:off x="3679233" y="2029895"/>
                      <a:ext cx="2650163" cy="399207"/>
                      <a:chOff x="-3255912" y="2005064"/>
                      <a:chExt cx="2650163" cy="498075"/>
                    </a:xfrm>
                  </p:grpSpPr>
                  <p:sp>
                    <p:nvSpPr>
                      <p:cNvPr id="93" name="모서리가 둥근 직사각형 92"/>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94" name="직사각형 93"/>
                      <p:cNvSpPr/>
                      <p:nvPr/>
                    </p:nvSpPr>
                    <p:spPr>
                      <a:xfrm>
                        <a:off x="-3255912" y="2005064"/>
                        <a:ext cx="2650163" cy="498075"/>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89" name="TextBox 88"/>
                  <p:cNvSpPr txBox="1"/>
                  <p:nvPr/>
                </p:nvSpPr>
                <p:spPr>
                  <a:xfrm>
                    <a:off x="3710266" y="2132856"/>
                    <a:ext cx="2561252"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 컨설턴트</a:t>
                    </a:r>
                  </a:p>
                </p:txBody>
              </p:sp>
              <p:sp>
                <p:nvSpPr>
                  <p:cNvPr id="90" name="TextBox 89"/>
                  <p:cNvSpPr txBox="1"/>
                  <p:nvPr/>
                </p:nvSpPr>
                <p:spPr>
                  <a:xfrm>
                    <a:off x="3718231" y="2553550"/>
                    <a:ext cx="2553289"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윤 미 정 </a:t>
                    </a:r>
                  </a:p>
                </p:txBody>
              </p:sp>
            </p:grpSp>
            <p:cxnSp>
              <p:nvCxnSpPr>
                <p:cNvPr id="32" name="직선 연결선 31"/>
                <p:cNvCxnSpPr/>
                <p:nvPr/>
              </p:nvCxnSpPr>
              <p:spPr>
                <a:xfrm flipV="1">
                  <a:off x="2387637" y="4688022"/>
                  <a:ext cx="7456456" cy="23717"/>
                </a:xfrm>
                <a:prstGeom prst="line">
                  <a:avLst/>
                </a:prstGeom>
                <a:noFill/>
                <a:ln w="9525" cap="flat" cmpd="sng" algn="ctr">
                  <a:solidFill>
                    <a:srgbClr val="000000"/>
                  </a:solidFill>
                  <a:prstDash val="solid"/>
                </a:ln>
                <a:effectLst/>
              </p:spPr>
            </p:cxnSp>
            <p:grpSp>
              <p:nvGrpSpPr>
                <p:cNvPr id="42" name="그룹 32"/>
                <p:cNvGrpSpPr/>
                <p:nvPr/>
              </p:nvGrpSpPr>
              <p:grpSpPr>
                <a:xfrm>
                  <a:off x="7860587" y="4912213"/>
                  <a:ext cx="1170286" cy="842665"/>
                  <a:chOff x="3710265" y="2060848"/>
                  <a:chExt cx="2778169" cy="842665"/>
                </a:xfrm>
              </p:grpSpPr>
              <p:grpSp>
                <p:nvGrpSpPr>
                  <p:cNvPr id="43" name="그룹 80"/>
                  <p:cNvGrpSpPr/>
                  <p:nvPr/>
                </p:nvGrpSpPr>
                <p:grpSpPr>
                  <a:xfrm>
                    <a:off x="3710265" y="2060848"/>
                    <a:ext cx="2778169" cy="842665"/>
                    <a:chOff x="3679231" y="2030149"/>
                    <a:chExt cx="2778169" cy="842665"/>
                  </a:xfrm>
                </p:grpSpPr>
                <p:sp>
                  <p:nvSpPr>
                    <p:cNvPr id="84" name="모서리가 둥근 직사각형 83"/>
                    <p:cNvSpPr/>
                    <p:nvPr/>
                  </p:nvSpPr>
                  <p:spPr>
                    <a:xfrm>
                      <a:off x="3679231" y="2204864"/>
                      <a:ext cx="2778169"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48" name="그룹 84"/>
                    <p:cNvGrpSpPr/>
                    <p:nvPr/>
                  </p:nvGrpSpPr>
                  <p:grpSpPr>
                    <a:xfrm>
                      <a:off x="3679233" y="2030149"/>
                      <a:ext cx="2778167" cy="398951"/>
                      <a:chOff x="-3255912" y="2005383"/>
                      <a:chExt cx="2778167" cy="497756"/>
                    </a:xfrm>
                  </p:grpSpPr>
                  <p:sp>
                    <p:nvSpPr>
                      <p:cNvPr id="86" name="모서리가 둥근 직사각형 85"/>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87" name="직사각형 86"/>
                      <p:cNvSpPr/>
                      <p:nvPr/>
                    </p:nvSpPr>
                    <p:spPr>
                      <a:xfrm>
                        <a:off x="-3255912" y="2005383"/>
                        <a:ext cx="2778167" cy="497756"/>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82" name="TextBox 81"/>
                  <p:cNvSpPr txBox="1"/>
                  <p:nvPr/>
                </p:nvSpPr>
                <p:spPr>
                  <a:xfrm>
                    <a:off x="3772050" y="2132856"/>
                    <a:ext cx="2561254"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컨설턴트</a:t>
                    </a:r>
                  </a:p>
                </p:txBody>
              </p:sp>
              <p:sp>
                <p:nvSpPr>
                  <p:cNvPr id="83" name="TextBox 82"/>
                  <p:cNvSpPr txBox="1"/>
                  <p:nvPr/>
                </p:nvSpPr>
                <p:spPr>
                  <a:xfrm>
                    <a:off x="3718233" y="2553550"/>
                    <a:ext cx="2553286"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유 지 </a:t>
                    </a:r>
                    <a:r>
                      <a:rPr lang="ko-KR" altLang="en-US" sz="1500" b="1" kern="0" spc="-84" dirty="0" err="1" smtClean="0">
                        <a:solidFill>
                          <a:srgbClr val="000000"/>
                        </a:solidFill>
                        <a:latin typeface="고도 B" panose="02000503000000020004" pitchFamily="2" charset="-127"/>
                        <a:ea typeface="고도 B" panose="02000503000000020004" pitchFamily="2" charset="-127"/>
                      </a:rPr>
                      <a:t>희</a:t>
                    </a:r>
                    <a:r>
                      <a:rPr lang="ko-KR" altLang="en-US" sz="1500" b="1" kern="0" spc="-84" dirty="0" smtClean="0">
                        <a:solidFill>
                          <a:srgbClr val="000000"/>
                        </a:solidFill>
                        <a:latin typeface="고도 B" panose="02000503000000020004" pitchFamily="2" charset="-127"/>
                        <a:ea typeface="고도 B" panose="02000503000000020004" pitchFamily="2" charset="-127"/>
                      </a:rPr>
                      <a:t>   </a:t>
                    </a:r>
                  </a:p>
                </p:txBody>
              </p:sp>
            </p:grpSp>
            <p:grpSp>
              <p:nvGrpSpPr>
                <p:cNvPr id="53" name="그룹 33"/>
                <p:cNvGrpSpPr/>
                <p:nvPr/>
              </p:nvGrpSpPr>
              <p:grpSpPr>
                <a:xfrm>
                  <a:off x="9155525" y="4926510"/>
                  <a:ext cx="1371596" cy="842665"/>
                  <a:chOff x="3491940" y="2060848"/>
                  <a:chExt cx="3284524" cy="842665"/>
                </a:xfrm>
              </p:grpSpPr>
              <p:grpSp>
                <p:nvGrpSpPr>
                  <p:cNvPr id="57" name="그룹 73"/>
                  <p:cNvGrpSpPr/>
                  <p:nvPr/>
                </p:nvGrpSpPr>
                <p:grpSpPr>
                  <a:xfrm>
                    <a:off x="3710267" y="2060848"/>
                    <a:ext cx="3066197" cy="842665"/>
                    <a:chOff x="3679233" y="2030149"/>
                    <a:chExt cx="3066197" cy="842665"/>
                  </a:xfrm>
                </p:grpSpPr>
                <p:sp>
                  <p:nvSpPr>
                    <p:cNvPr id="77" name="모서리가 둥근 직사각형 76"/>
                    <p:cNvSpPr/>
                    <p:nvPr/>
                  </p:nvSpPr>
                  <p:spPr>
                    <a:xfrm>
                      <a:off x="3679233" y="2204864"/>
                      <a:ext cx="3066197"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60" name="그룹 77"/>
                    <p:cNvGrpSpPr/>
                    <p:nvPr/>
                  </p:nvGrpSpPr>
                  <p:grpSpPr>
                    <a:xfrm>
                      <a:off x="3679233" y="2030149"/>
                      <a:ext cx="3066197" cy="391493"/>
                      <a:chOff x="-3255912" y="2005383"/>
                      <a:chExt cx="3066197" cy="488451"/>
                    </a:xfrm>
                  </p:grpSpPr>
                  <p:sp>
                    <p:nvSpPr>
                      <p:cNvPr id="79" name="모서리가 둥근 직사각형 78"/>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80" name="직사각형 79"/>
                      <p:cNvSpPr/>
                      <p:nvPr/>
                    </p:nvSpPr>
                    <p:spPr>
                      <a:xfrm>
                        <a:off x="-3255912" y="2006484"/>
                        <a:ext cx="3066197" cy="487350"/>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75" name="TextBox 74"/>
                  <p:cNvSpPr txBox="1"/>
                  <p:nvPr/>
                </p:nvSpPr>
                <p:spPr>
                  <a:xfrm>
                    <a:off x="3928412" y="2131740"/>
                    <a:ext cx="2561251"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컨설턴트</a:t>
                    </a:r>
                  </a:p>
                </p:txBody>
              </p:sp>
              <p:sp>
                <p:nvSpPr>
                  <p:cNvPr id="76" name="TextBox 75"/>
                  <p:cNvSpPr txBox="1"/>
                  <p:nvPr/>
                </p:nvSpPr>
                <p:spPr>
                  <a:xfrm>
                    <a:off x="3491940" y="2553550"/>
                    <a:ext cx="2953903"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endParaRPr lang="ko-KR" altLang="en-US" sz="1500" b="1" kern="0" spc="-84" dirty="0" smtClean="0">
                      <a:solidFill>
                        <a:srgbClr val="000000"/>
                      </a:solidFill>
                      <a:latin typeface="고도 B" panose="02000503000000020004" pitchFamily="2" charset="-127"/>
                      <a:ea typeface="고도 B" panose="02000503000000020004" pitchFamily="2" charset="-127"/>
                    </a:endParaRPr>
                  </a:p>
                </p:txBody>
              </p:sp>
            </p:grpSp>
            <p:grpSp>
              <p:nvGrpSpPr>
                <p:cNvPr id="64" name="그룹 34"/>
                <p:cNvGrpSpPr/>
                <p:nvPr/>
              </p:nvGrpSpPr>
              <p:grpSpPr>
                <a:xfrm>
                  <a:off x="5367444" y="2551664"/>
                  <a:ext cx="1530750" cy="842665"/>
                  <a:chOff x="3710266" y="2060848"/>
                  <a:chExt cx="2561255" cy="842665"/>
                </a:xfrm>
              </p:grpSpPr>
              <p:grpSp>
                <p:nvGrpSpPr>
                  <p:cNvPr id="67" name="그룹 66"/>
                  <p:cNvGrpSpPr/>
                  <p:nvPr/>
                </p:nvGrpSpPr>
                <p:grpSpPr>
                  <a:xfrm>
                    <a:off x="3710267" y="2060848"/>
                    <a:ext cx="2561254" cy="842665"/>
                    <a:chOff x="3679233" y="2030149"/>
                    <a:chExt cx="2561254" cy="842665"/>
                  </a:xfrm>
                </p:grpSpPr>
                <p:sp>
                  <p:nvSpPr>
                    <p:cNvPr id="70" name="모서리가 둥근 직사각형 69"/>
                    <p:cNvSpPr/>
                    <p:nvPr/>
                  </p:nvSpPr>
                  <p:spPr>
                    <a:xfrm>
                      <a:off x="3679233" y="2204864"/>
                      <a:ext cx="2561254"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71" name="그룹 70"/>
                    <p:cNvGrpSpPr/>
                    <p:nvPr/>
                  </p:nvGrpSpPr>
                  <p:grpSpPr>
                    <a:xfrm>
                      <a:off x="3679233" y="2030149"/>
                      <a:ext cx="2561254" cy="398951"/>
                      <a:chOff x="-3255912" y="2005383"/>
                      <a:chExt cx="2561254" cy="497756"/>
                    </a:xfrm>
                  </p:grpSpPr>
                  <p:sp>
                    <p:nvSpPr>
                      <p:cNvPr id="72" name="모서리가 둥근 직사각형 71"/>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73" name="직사각형 72"/>
                      <p:cNvSpPr/>
                      <p:nvPr/>
                    </p:nvSpPr>
                    <p:spPr>
                      <a:xfrm>
                        <a:off x="-3255912" y="2005383"/>
                        <a:ext cx="2561254" cy="497756"/>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68" name="TextBox 67"/>
                  <p:cNvSpPr txBox="1"/>
                  <p:nvPr/>
                </p:nvSpPr>
                <p:spPr>
                  <a:xfrm>
                    <a:off x="3710266" y="2132856"/>
                    <a:ext cx="2561252"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프로그램 총괄</a:t>
                    </a:r>
                  </a:p>
                </p:txBody>
              </p:sp>
              <p:sp>
                <p:nvSpPr>
                  <p:cNvPr id="69" name="TextBox 68"/>
                  <p:cNvSpPr txBox="1"/>
                  <p:nvPr/>
                </p:nvSpPr>
                <p:spPr>
                  <a:xfrm>
                    <a:off x="3718232" y="2553550"/>
                    <a:ext cx="2553289"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유</a:t>
                    </a:r>
                    <a:r>
                      <a:rPr lang="en-US" altLang="ko-KR" sz="1500" b="1" kern="0" spc="-84" dirty="0">
                        <a:solidFill>
                          <a:srgbClr val="000000"/>
                        </a:solidFill>
                        <a:latin typeface="고도 B" panose="02000503000000020004" pitchFamily="2" charset="-127"/>
                        <a:ea typeface="고도 B" panose="02000503000000020004" pitchFamily="2" charset="-127"/>
                      </a:rPr>
                      <a:t> </a:t>
                    </a:r>
                    <a:r>
                      <a:rPr lang="ko-KR" altLang="en-US" sz="1500" b="1" kern="0" spc="-84" dirty="0" smtClean="0">
                        <a:solidFill>
                          <a:srgbClr val="000000"/>
                        </a:solidFill>
                        <a:latin typeface="고도 B" panose="02000503000000020004" pitchFamily="2" charset="-127"/>
                        <a:ea typeface="고도 B" panose="02000503000000020004" pitchFamily="2" charset="-127"/>
                      </a:rPr>
                      <a:t>진</a:t>
                    </a:r>
                  </a:p>
                </p:txBody>
              </p:sp>
            </p:grpSp>
            <p:cxnSp>
              <p:nvCxnSpPr>
                <p:cNvPr id="36" name="직선 연결선 35"/>
                <p:cNvCxnSpPr/>
                <p:nvPr/>
              </p:nvCxnSpPr>
              <p:spPr>
                <a:xfrm>
                  <a:off x="3965368" y="4711129"/>
                  <a:ext cx="0" cy="985005"/>
                </a:xfrm>
                <a:prstGeom prst="line">
                  <a:avLst/>
                </a:prstGeom>
                <a:noFill/>
                <a:ln w="9525" cap="flat" cmpd="sng" algn="ctr">
                  <a:solidFill>
                    <a:srgbClr val="000000"/>
                  </a:solidFill>
                  <a:prstDash val="solid"/>
                </a:ln>
                <a:effectLst/>
              </p:spPr>
            </p:cxnSp>
            <p:grpSp>
              <p:nvGrpSpPr>
                <p:cNvPr id="74" name="그룹 36"/>
                <p:cNvGrpSpPr/>
                <p:nvPr/>
              </p:nvGrpSpPr>
              <p:grpSpPr>
                <a:xfrm>
                  <a:off x="3374091" y="4912213"/>
                  <a:ext cx="1292170" cy="855929"/>
                  <a:chOff x="3710267" y="2047584"/>
                  <a:chExt cx="2821648" cy="855929"/>
                </a:xfrm>
              </p:grpSpPr>
              <p:grpSp>
                <p:nvGrpSpPr>
                  <p:cNvPr id="78" name="그룹 59"/>
                  <p:cNvGrpSpPr/>
                  <p:nvPr/>
                </p:nvGrpSpPr>
                <p:grpSpPr>
                  <a:xfrm>
                    <a:off x="3710267" y="2047584"/>
                    <a:ext cx="2821648" cy="855929"/>
                    <a:chOff x="3679233" y="2016885"/>
                    <a:chExt cx="2821648" cy="855929"/>
                  </a:xfrm>
                </p:grpSpPr>
                <p:sp>
                  <p:nvSpPr>
                    <p:cNvPr id="63" name="모서리가 둥근 직사각형 62"/>
                    <p:cNvSpPr/>
                    <p:nvPr/>
                  </p:nvSpPr>
                  <p:spPr>
                    <a:xfrm>
                      <a:off x="3679233" y="2204864"/>
                      <a:ext cx="2821648"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81" name="그룹 63"/>
                    <p:cNvGrpSpPr/>
                    <p:nvPr/>
                  </p:nvGrpSpPr>
                  <p:grpSpPr>
                    <a:xfrm>
                      <a:off x="3679233" y="2016885"/>
                      <a:ext cx="2821648" cy="412215"/>
                      <a:chOff x="-3255912" y="1988834"/>
                      <a:chExt cx="2821648" cy="514305"/>
                    </a:xfrm>
                  </p:grpSpPr>
                  <p:sp>
                    <p:nvSpPr>
                      <p:cNvPr id="65" name="모서리가 둥근 직사각형 64"/>
                      <p:cNvSpPr/>
                      <p:nvPr/>
                    </p:nvSpPr>
                    <p:spPr>
                      <a:xfrm>
                        <a:off x="-3255912" y="2005383"/>
                        <a:ext cx="2561254" cy="487513"/>
                      </a:xfrm>
                      <a:prstGeom prst="roundRect">
                        <a:avLst/>
                      </a:prstGeom>
                      <a:solidFill>
                        <a:srgbClr val="FF9933"/>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66" name="직사각형 65"/>
                      <p:cNvSpPr/>
                      <p:nvPr/>
                    </p:nvSpPr>
                    <p:spPr>
                      <a:xfrm>
                        <a:off x="-3255912" y="1988834"/>
                        <a:ext cx="2821648" cy="514305"/>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61" name="TextBox 60"/>
                  <p:cNvSpPr txBox="1"/>
                  <p:nvPr/>
                </p:nvSpPr>
                <p:spPr>
                  <a:xfrm>
                    <a:off x="3767100" y="2132856"/>
                    <a:ext cx="2561251"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 컨설턴트</a:t>
                    </a:r>
                  </a:p>
                </p:txBody>
              </p:sp>
              <p:sp>
                <p:nvSpPr>
                  <p:cNvPr id="62" name="TextBox 61"/>
                  <p:cNvSpPr txBox="1"/>
                  <p:nvPr/>
                </p:nvSpPr>
                <p:spPr>
                  <a:xfrm>
                    <a:off x="3718232" y="2553550"/>
                    <a:ext cx="2553290"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김 영 은</a:t>
                    </a:r>
                  </a:p>
                </p:txBody>
              </p:sp>
            </p:grpSp>
            <p:cxnSp>
              <p:nvCxnSpPr>
                <p:cNvPr id="38" name="직선 연결선 37"/>
                <p:cNvCxnSpPr/>
                <p:nvPr/>
              </p:nvCxnSpPr>
              <p:spPr>
                <a:xfrm>
                  <a:off x="4490759" y="3535894"/>
                  <a:ext cx="3136844" cy="0"/>
                </a:xfrm>
                <a:prstGeom prst="line">
                  <a:avLst/>
                </a:prstGeom>
                <a:noFill/>
                <a:ln w="9525" cap="flat" cmpd="sng" algn="ctr">
                  <a:solidFill>
                    <a:srgbClr val="000000"/>
                  </a:solidFill>
                  <a:prstDash val="solid"/>
                </a:ln>
                <a:effectLst/>
              </p:spPr>
            </p:cxnSp>
            <p:cxnSp>
              <p:nvCxnSpPr>
                <p:cNvPr id="39" name="직선 연결선 38"/>
                <p:cNvCxnSpPr/>
                <p:nvPr/>
              </p:nvCxnSpPr>
              <p:spPr>
                <a:xfrm>
                  <a:off x="4488489" y="3535894"/>
                  <a:ext cx="10398" cy="708726"/>
                </a:xfrm>
                <a:prstGeom prst="line">
                  <a:avLst/>
                </a:prstGeom>
              </p:spPr>
              <p:style>
                <a:lnRef idx="1">
                  <a:schemeClr val="dk1"/>
                </a:lnRef>
                <a:fillRef idx="0">
                  <a:schemeClr val="dk1"/>
                </a:fillRef>
                <a:effectRef idx="0">
                  <a:schemeClr val="dk1"/>
                </a:effectRef>
                <a:fontRef idx="minor">
                  <a:schemeClr val="tx1"/>
                </a:fontRef>
              </p:style>
            </p:cxnSp>
            <p:grpSp>
              <p:nvGrpSpPr>
                <p:cNvPr id="85" name="그룹 39"/>
                <p:cNvGrpSpPr/>
                <p:nvPr/>
              </p:nvGrpSpPr>
              <p:grpSpPr>
                <a:xfrm>
                  <a:off x="5483743" y="3701341"/>
                  <a:ext cx="1344523" cy="842665"/>
                  <a:chOff x="3554394" y="2060848"/>
                  <a:chExt cx="2935971" cy="842665"/>
                </a:xfrm>
              </p:grpSpPr>
              <p:grpSp>
                <p:nvGrpSpPr>
                  <p:cNvPr id="88" name="그룹 52"/>
                  <p:cNvGrpSpPr/>
                  <p:nvPr/>
                </p:nvGrpSpPr>
                <p:grpSpPr>
                  <a:xfrm>
                    <a:off x="3554394" y="2060848"/>
                    <a:ext cx="2935971" cy="842665"/>
                    <a:chOff x="3523360" y="2030149"/>
                    <a:chExt cx="2935971" cy="842665"/>
                  </a:xfrm>
                </p:grpSpPr>
                <p:sp>
                  <p:nvSpPr>
                    <p:cNvPr id="56" name="모서리가 둥근 직사각형 55"/>
                    <p:cNvSpPr/>
                    <p:nvPr/>
                  </p:nvSpPr>
                  <p:spPr>
                    <a:xfrm>
                      <a:off x="3523362" y="2204864"/>
                      <a:ext cx="2935968"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nvGrpSpPr>
                    <p:cNvPr id="92" name="그룹 56"/>
                    <p:cNvGrpSpPr/>
                    <p:nvPr/>
                  </p:nvGrpSpPr>
                  <p:grpSpPr>
                    <a:xfrm>
                      <a:off x="3523360" y="2030149"/>
                      <a:ext cx="2935971" cy="398951"/>
                      <a:chOff x="-3411785" y="2005383"/>
                      <a:chExt cx="2935971" cy="497756"/>
                    </a:xfrm>
                  </p:grpSpPr>
                  <p:sp>
                    <p:nvSpPr>
                      <p:cNvPr id="58" name="모서리가 둥근 직사각형 57"/>
                      <p:cNvSpPr/>
                      <p:nvPr/>
                    </p:nvSpPr>
                    <p:spPr>
                      <a:xfrm>
                        <a:off x="-3255912" y="2005383"/>
                        <a:ext cx="2561256" cy="487513"/>
                      </a:xfrm>
                      <a:prstGeom prst="roundRect">
                        <a:avLst/>
                      </a:prstGeom>
                      <a:solidFill>
                        <a:srgbClr val="FF9933"/>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59" name="직사각형 58"/>
                      <p:cNvSpPr/>
                      <p:nvPr/>
                    </p:nvSpPr>
                    <p:spPr>
                      <a:xfrm>
                        <a:off x="-3411785" y="2005383"/>
                        <a:ext cx="2935971" cy="497756"/>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grpSp>
              <p:sp>
                <p:nvSpPr>
                  <p:cNvPr id="54" name="TextBox 53"/>
                  <p:cNvSpPr txBox="1"/>
                  <p:nvPr/>
                </p:nvSpPr>
                <p:spPr>
                  <a:xfrm>
                    <a:off x="3710268" y="2151276"/>
                    <a:ext cx="2561253"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교육 팀장</a:t>
                    </a:r>
                  </a:p>
                </p:txBody>
              </p:sp>
              <p:sp>
                <p:nvSpPr>
                  <p:cNvPr id="55" name="TextBox 54"/>
                  <p:cNvSpPr txBox="1"/>
                  <p:nvPr/>
                </p:nvSpPr>
                <p:spPr>
                  <a:xfrm>
                    <a:off x="3718233" y="2553550"/>
                    <a:ext cx="2553288" cy="166067"/>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표 지 혜</a:t>
                    </a:r>
                  </a:p>
                </p:txBody>
              </p:sp>
            </p:grpSp>
            <p:grpSp>
              <p:nvGrpSpPr>
                <p:cNvPr id="95" name="그룹 40"/>
                <p:cNvGrpSpPr/>
                <p:nvPr/>
              </p:nvGrpSpPr>
              <p:grpSpPr>
                <a:xfrm>
                  <a:off x="3773771" y="3727158"/>
                  <a:ext cx="1349304" cy="867425"/>
                  <a:chOff x="3325109" y="2036088"/>
                  <a:chExt cx="2946412" cy="867425"/>
                </a:xfrm>
              </p:grpSpPr>
              <p:grpSp>
                <p:nvGrpSpPr>
                  <p:cNvPr id="99" name="그룹 47"/>
                  <p:cNvGrpSpPr/>
                  <p:nvPr/>
                </p:nvGrpSpPr>
                <p:grpSpPr>
                  <a:xfrm>
                    <a:off x="3325109" y="2036088"/>
                    <a:ext cx="2946412" cy="867425"/>
                    <a:chOff x="3294075" y="2005389"/>
                    <a:chExt cx="2946412" cy="867425"/>
                  </a:xfrm>
                </p:grpSpPr>
                <p:sp>
                  <p:nvSpPr>
                    <p:cNvPr id="51" name="모서리가 둥근 직사각형 50"/>
                    <p:cNvSpPr/>
                    <p:nvPr/>
                  </p:nvSpPr>
                  <p:spPr>
                    <a:xfrm>
                      <a:off x="3314060" y="2204864"/>
                      <a:ext cx="2926427"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52" name="직사각형 51"/>
                    <p:cNvSpPr/>
                    <p:nvPr/>
                  </p:nvSpPr>
                  <p:spPr>
                    <a:xfrm>
                      <a:off x="3294075" y="2005389"/>
                      <a:ext cx="2926429" cy="398950"/>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sp>
                <p:nvSpPr>
                  <p:cNvPr id="49" name="TextBox 48"/>
                  <p:cNvSpPr txBox="1"/>
                  <p:nvPr/>
                </p:nvSpPr>
                <p:spPr>
                  <a:xfrm>
                    <a:off x="3454512" y="2132856"/>
                    <a:ext cx="2561252" cy="166066"/>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행정 팀장</a:t>
                    </a:r>
                  </a:p>
                </p:txBody>
              </p:sp>
              <p:sp>
                <p:nvSpPr>
                  <p:cNvPr id="50" name="TextBox 49"/>
                  <p:cNvSpPr txBox="1"/>
                  <p:nvPr/>
                </p:nvSpPr>
                <p:spPr>
                  <a:xfrm>
                    <a:off x="3495381" y="2498585"/>
                    <a:ext cx="2553290" cy="166066"/>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장 서 진</a:t>
                    </a:r>
                  </a:p>
                </p:txBody>
              </p:sp>
            </p:grpSp>
            <p:grpSp>
              <p:nvGrpSpPr>
                <p:cNvPr id="102" name="그룹 41"/>
                <p:cNvGrpSpPr/>
                <p:nvPr/>
              </p:nvGrpSpPr>
              <p:grpSpPr>
                <a:xfrm>
                  <a:off x="7046496" y="3695226"/>
                  <a:ext cx="1311379" cy="827349"/>
                  <a:chOff x="3710267" y="2076164"/>
                  <a:chExt cx="2863595" cy="827349"/>
                </a:xfrm>
              </p:grpSpPr>
              <p:grpSp>
                <p:nvGrpSpPr>
                  <p:cNvPr id="106" name="그룹 42"/>
                  <p:cNvGrpSpPr/>
                  <p:nvPr/>
                </p:nvGrpSpPr>
                <p:grpSpPr>
                  <a:xfrm>
                    <a:off x="3710267" y="2076164"/>
                    <a:ext cx="2863595" cy="827349"/>
                    <a:chOff x="3679233" y="2045465"/>
                    <a:chExt cx="2863595" cy="827349"/>
                  </a:xfrm>
                </p:grpSpPr>
                <p:sp>
                  <p:nvSpPr>
                    <p:cNvPr id="46" name="모서리가 둥근 직사각형 45"/>
                    <p:cNvSpPr/>
                    <p:nvPr/>
                  </p:nvSpPr>
                  <p:spPr>
                    <a:xfrm>
                      <a:off x="3679233" y="2204864"/>
                      <a:ext cx="2836595" cy="667950"/>
                    </a:xfrm>
                    <a:prstGeom prst="roundRect">
                      <a:avLst/>
                    </a:prstGeom>
                    <a:solidFill>
                      <a:srgbClr val="FFFFFF">
                        <a:lumMod val="95000"/>
                      </a:srgbClr>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47" name="직사각형 46"/>
                    <p:cNvSpPr/>
                    <p:nvPr/>
                  </p:nvSpPr>
                  <p:spPr>
                    <a:xfrm>
                      <a:off x="3706231" y="2045465"/>
                      <a:ext cx="2836597" cy="398951"/>
                    </a:xfrm>
                    <a:prstGeom prst="rect">
                      <a:avLst/>
                    </a:prstGeom>
                    <a:solidFill>
                      <a:srgbClr val="002060"/>
                    </a:solidFill>
                    <a:ln w="12700" cap="flat" cmpd="sng" algn="ctr">
                      <a:noFill/>
                      <a:prstDash val="solid"/>
                    </a:ln>
                    <a:effectLst/>
                  </p:spPr>
                  <p:txBody>
                    <a:bodyPr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grpSp>
              <p:sp>
                <p:nvSpPr>
                  <p:cNvPr id="44" name="TextBox 43"/>
                  <p:cNvSpPr txBox="1"/>
                  <p:nvPr/>
                </p:nvSpPr>
                <p:spPr>
                  <a:xfrm>
                    <a:off x="3787571" y="2203587"/>
                    <a:ext cx="2561253" cy="166066"/>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FFFFFF"/>
                        </a:solidFill>
                        <a:latin typeface="고도 B" panose="02000503000000020004" pitchFamily="2" charset="-127"/>
                        <a:ea typeface="고도 B" panose="02000503000000020004" pitchFamily="2" charset="-127"/>
                      </a:rPr>
                      <a:t>기획 팀장</a:t>
                    </a:r>
                  </a:p>
                </p:txBody>
              </p:sp>
              <p:sp>
                <p:nvSpPr>
                  <p:cNvPr id="45" name="TextBox 44"/>
                  <p:cNvSpPr txBox="1"/>
                  <p:nvPr/>
                </p:nvSpPr>
                <p:spPr>
                  <a:xfrm>
                    <a:off x="3718231" y="2553550"/>
                    <a:ext cx="2553289" cy="166066"/>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홍 은 지</a:t>
                    </a:r>
                  </a:p>
                </p:txBody>
              </p:sp>
            </p:grpSp>
          </p:grpSp>
          <p:sp>
            <p:nvSpPr>
              <p:cNvPr id="16" name="TextBox 15"/>
              <p:cNvSpPr txBox="1"/>
              <p:nvPr/>
            </p:nvSpPr>
            <p:spPr>
              <a:xfrm>
                <a:off x="5020395" y="6681960"/>
                <a:ext cx="1169275" cy="228788"/>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김 은 진</a:t>
                </a:r>
              </a:p>
            </p:txBody>
          </p:sp>
          <p:sp>
            <p:nvSpPr>
              <p:cNvPr id="17" name="TextBox 16"/>
              <p:cNvSpPr txBox="1"/>
              <p:nvPr/>
            </p:nvSpPr>
            <p:spPr>
              <a:xfrm>
                <a:off x="9656375" y="6659257"/>
                <a:ext cx="1169275" cy="228788"/>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1500" b="1" kern="0" spc="-84" dirty="0" smtClean="0">
                    <a:solidFill>
                      <a:srgbClr val="000000"/>
                    </a:solidFill>
                    <a:latin typeface="고도 B" panose="02000503000000020004" pitchFamily="2" charset="-127"/>
                    <a:ea typeface="고도 B" panose="02000503000000020004" pitchFamily="2" charset="-127"/>
                  </a:rPr>
                  <a:t>서 유 </a:t>
                </a:r>
                <a:r>
                  <a:rPr lang="ko-KR" altLang="en-US" sz="1500" b="1" kern="0" spc="-84" dirty="0" err="1" smtClean="0">
                    <a:solidFill>
                      <a:srgbClr val="000000"/>
                    </a:solidFill>
                    <a:latin typeface="고도 B" panose="02000503000000020004" pitchFamily="2" charset="-127"/>
                    <a:ea typeface="고도 B" panose="02000503000000020004" pitchFamily="2" charset="-127"/>
                  </a:rPr>
                  <a:t>림</a:t>
                </a:r>
                <a:endParaRPr lang="ko-KR" altLang="en-US" sz="1500" b="1" kern="0" spc="-84" dirty="0" smtClean="0">
                  <a:solidFill>
                    <a:srgbClr val="000000"/>
                  </a:solidFill>
                  <a:latin typeface="고도 B" panose="02000503000000020004" pitchFamily="2" charset="-127"/>
                  <a:ea typeface="고도 B" panose="02000503000000020004" pitchFamily="2" charset="-127"/>
                </a:endParaRPr>
              </a:p>
            </p:txBody>
          </p:sp>
          <p:cxnSp>
            <p:nvCxnSpPr>
              <p:cNvPr id="18" name="직선 연결선 17"/>
              <p:cNvCxnSpPr>
                <a:stCxn id="70" idx="2"/>
                <a:endCxn id="58" idx="0"/>
              </p:cNvCxnSpPr>
              <p:nvPr/>
            </p:nvCxnSpPr>
            <p:spPr>
              <a:xfrm>
                <a:off x="6342205" y="3914029"/>
                <a:ext cx="9335" cy="422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9" name="TextBox 108"/>
          <p:cNvSpPr txBox="1"/>
          <p:nvPr/>
        </p:nvSpPr>
        <p:spPr>
          <a:xfrm>
            <a:off x="206172" y="944572"/>
            <a:ext cx="12632695" cy="1360372"/>
          </a:xfrm>
          <a:prstGeom prst="rect">
            <a:avLst/>
          </a:prstGeom>
          <a:noFill/>
        </p:spPr>
        <p:txBody>
          <a:bodyPr wrap="square" lIns="128016" tIns="64008" rIns="128016" bIns="64008" rtlCol="0">
            <a:spAutoFit/>
          </a:bodyPr>
          <a:lstStyle/>
          <a:p>
            <a:pPr algn="l"/>
            <a:r>
              <a:rPr lang="ko-KR" altLang="en-US" sz="2000" dirty="0" smtClean="0">
                <a:latin typeface="고도 M" panose="02000503000000020004" pitchFamily="2" charset="-127"/>
                <a:ea typeface="고도 M" panose="02000503000000020004" pitchFamily="2" charset="-127"/>
              </a:rPr>
              <a:t>한국커리어디자인교육원은 </a:t>
            </a:r>
            <a:r>
              <a:rPr lang="ko-KR" altLang="en-US" sz="2000" dirty="0" err="1" smtClean="0">
                <a:latin typeface="고도 M" panose="02000503000000020004" pitchFamily="2" charset="-127"/>
                <a:ea typeface="고도 M" panose="02000503000000020004" pitchFamily="2" charset="-127"/>
              </a:rPr>
              <a:t>취업지원팀</a:t>
            </a:r>
            <a:r>
              <a:rPr lang="en-US" altLang="ko-KR" sz="2000" dirty="0" smtClean="0">
                <a:latin typeface="고도 M" panose="02000503000000020004" pitchFamily="2" charset="-127"/>
                <a:ea typeface="고도 M" panose="02000503000000020004" pitchFamily="2" charset="-127"/>
              </a:rPr>
              <a:t>, </a:t>
            </a:r>
            <a:r>
              <a:rPr lang="ko-KR" altLang="en-US" sz="2000" dirty="0" err="1" smtClean="0">
                <a:latin typeface="고도 M" panose="02000503000000020004" pitchFamily="2" charset="-127"/>
                <a:ea typeface="고도 M" panose="02000503000000020004" pitchFamily="2" charset="-127"/>
              </a:rPr>
              <a:t>교육지원팀</a:t>
            </a:r>
            <a:r>
              <a:rPr lang="en-US" altLang="ko-KR" sz="2000" dirty="0" smtClean="0">
                <a:latin typeface="고도 M" panose="02000503000000020004" pitchFamily="2" charset="-127"/>
                <a:ea typeface="고도 M" panose="02000503000000020004" pitchFamily="2" charset="-127"/>
              </a:rPr>
              <a:t>, </a:t>
            </a:r>
            <a:r>
              <a:rPr lang="ko-KR" altLang="en-US" sz="2000" dirty="0" err="1" smtClean="0">
                <a:latin typeface="고도 M" panose="02000503000000020004" pitchFamily="2" charset="-127"/>
                <a:ea typeface="고도 M" panose="02000503000000020004" pitchFamily="2" charset="-127"/>
              </a:rPr>
              <a:t>콘텐츠개발팀으로</a:t>
            </a:r>
            <a:r>
              <a:rPr lang="ko-KR" altLang="en-US" sz="2000" dirty="0" smtClean="0">
                <a:latin typeface="고도 M" panose="02000503000000020004" pitchFamily="2" charset="-127"/>
                <a:ea typeface="고도 M" panose="02000503000000020004" pitchFamily="2" charset="-127"/>
              </a:rPr>
              <a:t> 나뉘어 있으며 </a:t>
            </a:r>
            <a:endParaRPr lang="en-US" altLang="ko-KR" sz="2000" dirty="0" smtClean="0">
              <a:latin typeface="고도 M" panose="02000503000000020004" pitchFamily="2" charset="-127"/>
              <a:ea typeface="고도 M" panose="02000503000000020004" pitchFamily="2" charset="-127"/>
            </a:endParaRPr>
          </a:p>
          <a:p>
            <a:pPr algn="l"/>
            <a:r>
              <a:rPr lang="ko-KR" altLang="en-US" sz="2000" dirty="0" err="1" smtClean="0">
                <a:latin typeface="고도 M" panose="02000503000000020004" pitchFamily="2" charset="-127"/>
                <a:ea typeface="고도 M" panose="02000503000000020004" pitchFamily="2" charset="-127"/>
              </a:rPr>
              <a:t>전직원</a:t>
            </a:r>
            <a:r>
              <a:rPr lang="ko-KR" altLang="en-US" sz="2000" dirty="0" smtClean="0">
                <a:latin typeface="고도 M" panose="02000503000000020004" pitchFamily="2" charset="-127"/>
                <a:ea typeface="고도 M" panose="02000503000000020004" pitchFamily="2" charset="-127"/>
              </a:rPr>
              <a:t> 모두 현장경력 </a:t>
            </a:r>
            <a:r>
              <a:rPr lang="en-US" altLang="ko-KR" sz="2000" dirty="0" smtClean="0">
                <a:latin typeface="고도 M" panose="02000503000000020004" pitchFamily="2" charset="-127"/>
                <a:ea typeface="고도 M" panose="02000503000000020004" pitchFamily="2" charset="-127"/>
              </a:rPr>
              <a:t>5</a:t>
            </a:r>
            <a:r>
              <a:rPr lang="ko-KR" altLang="en-US" sz="2000" dirty="0" smtClean="0">
                <a:latin typeface="고도 M" panose="02000503000000020004" pitchFamily="2" charset="-127"/>
                <a:ea typeface="고도 M" panose="02000503000000020004" pitchFamily="2" charset="-127"/>
              </a:rPr>
              <a:t>년 이상의 전문가 및 인사담당자 기반으로 이루어진 조직입니다</a:t>
            </a:r>
            <a:r>
              <a:rPr lang="en-US" altLang="ko-KR" sz="2000" dirty="0" smtClean="0">
                <a:latin typeface="고도 M" panose="02000503000000020004" pitchFamily="2" charset="-127"/>
                <a:ea typeface="고도 M" panose="02000503000000020004" pitchFamily="2" charset="-127"/>
              </a:rPr>
              <a:t>.</a:t>
            </a:r>
          </a:p>
          <a:p>
            <a:pPr algn="l"/>
            <a:r>
              <a:rPr lang="en-US" altLang="ko-KR" sz="2000" dirty="0" smtClean="0">
                <a:latin typeface="고도 M" panose="02000503000000020004" pitchFamily="2" charset="-127"/>
                <a:ea typeface="고도 M" panose="02000503000000020004" pitchFamily="2" charset="-127"/>
              </a:rPr>
              <a:t>12</a:t>
            </a:r>
            <a:r>
              <a:rPr lang="ko-KR" altLang="en-US" sz="2000" dirty="0" smtClean="0">
                <a:latin typeface="고도 M" panose="02000503000000020004" pitchFamily="2" charset="-127"/>
                <a:ea typeface="고도 M" panose="02000503000000020004" pitchFamily="2" charset="-127"/>
              </a:rPr>
              <a:t>명의 전담 강사</a:t>
            </a:r>
            <a:r>
              <a:rPr lang="en-US" altLang="ko-KR" sz="2000" dirty="0" smtClean="0">
                <a:latin typeface="고도 M" panose="02000503000000020004" pitchFamily="2" charset="-127"/>
                <a:ea typeface="고도 M" panose="02000503000000020004" pitchFamily="2" charset="-127"/>
              </a:rPr>
              <a:t>(</a:t>
            </a:r>
            <a:r>
              <a:rPr lang="ko-KR" altLang="en-US" sz="2000" dirty="0" smtClean="0">
                <a:latin typeface="고도 M" panose="02000503000000020004" pitchFamily="2" charset="-127"/>
                <a:ea typeface="고도 M" panose="02000503000000020004" pitchFamily="2" charset="-127"/>
              </a:rPr>
              <a:t>석사비율</a:t>
            </a:r>
            <a:r>
              <a:rPr lang="en-US" altLang="ko-KR" sz="2000" dirty="0" smtClean="0">
                <a:latin typeface="고도 M" panose="02000503000000020004" pitchFamily="2" charset="-127"/>
                <a:ea typeface="고도 M" panose="02000503000000020004" pitchFamily="2" charset="-127"/>
              </a:rPr>
              <a:t>60%)</a:t>
            </a:r>
            <a:r>
              <a:rPr lang="ko-KR" altLang="en-US" sz="2000" dirty="0" smtClean="0">
                <a:latin typeface="고도 M" panose="02000503000000020004" pitchFamily="2" charset="-127"/>
                <a:ea typeface="고도 M" panose="02000503000000020004" pitchFamily="2" charset="-127"/>
              </a:rPr>
              <a:t>가 있으며 약 </a:t>
            </a:r>
            <a:r>
              <a:rPr lang="en-US" altLang="ko-KR" sz="2000" dirty="0" smtClean="0">
                <a:latin typeface="고도 M" panose="02000503000000020004" pitchFamily="2" charset="-127"/>
                <a:ea typeface="고도 M" panose="02000503000000020004" pitchFamily="2" charset="-127"/>
              </a:rPr>
              <a:t>50</a:t>
            </a:r>
            <a:r>
              <a:rPr lang="ko-KR" altLang="en-US" sz="2000" dirty="0" smtClean="0">
                <a:latin typeface="고도 M" panose="02000503000000020004" pitchFamily="2" charset="-127"/>
                <a:ea typeface="고도 M" panose="02000503000000020004" pitchFamily="2" charset="-127"/>
              </a:rPr>
              <a:t>명의 파트너 강사가  활동하고 있습니다</a:t>
            </a:r>
            <a:r>
              <a:rPr lang="en-US" altLang="ko-KR" sz="2000" dirty="0" smtClean="0">
                <a:latin typeface="고도 M" panose="02000503000000020004" pitchFamily="2" charset="-127"/>
                <a:ea typeface="고도 M" panose="02000503000000020004" pitchFamily="2" charset="-127"/>
              </a:rPr>
              <a:t>.</a:t>
            </a:r>
            <a:r>
              <a:rPr lang="ko-KR" altLang="en-US" sz="2000" dirty="0" smtClean="0">
                <a:latin typeface="고도 M" panose="02000503000000020004" pitchFamily="2" charset="-127"/>
                <a:ea typeface="고도 M" panose="02000503000000020004" pitchFamily="2" charset="-127"/>
              </a:rPr>
              <a:t> </a:t>
            </a:r>
            <a:endParaRPr lang="en-US" altLang="ko-KR" sz="2000" dirty="0" smtClean="0">
              <a:latin typeface="고도 M" panose="02000503000000020004" pitchFamily="2" charset="-127"/>
              <a:ea typeface="고도 M" panose="02000503000000020004" pitchFamily="2" charset="-127"/>
            </a:endParaRPr>
          </a:p>
          <a:p>
            <a:pPr algn="l"/>
            <a:endParaRPr lang="ko-KR" altLang="en-US" sz="2000" dirty="0" smtClean="0">
              <a:latin typeface="고도 M" panose="02000503000000020004" pitchFamily="2" charset="-127"/>
              <a:ea typeface="고도 M" panose="02000503000000020004" pitchFamily="2" charset="-127"/>
            </a:endParaRPr>
          </a:p>
        </p:txBody>
      </p:sp>
      <p:sp>
        <p:nvSpPr>
          <p:cNvPr id="110" name="모서리가 둥근 직사각형 109"/>
          <p:cNvSpPr/>
          <p:nvPr/>
        </p:nvSpPr>
        <p:spPr>
          <a:xfrm>
            <a:off x="792979" y="7418592"/>
            <a:ext cx="11169835" cy="2078698"/>
          </a:xfrm>
          <a:prstGeom prst="roundRect">
            <a:avLst/>
          </a:prstGeom>
          <a:solidFill>
            <a:srgbClr val="FFFFFF">
              <a:lumMod val="95000"/>
            </a:srgbClr>
          </a:solidFill>
          <a:ln w="12700" cap="flat" cmpd="sng" algn="ctr">
            <a:noFill/>
            <a:prstDash val="solid"/>
          </a:ln>
          <a:effectLst/>
        </p:spPr>
        <p:txBody>
          <a:bodyPr lIns="128016" tIns="64008" rIns="128016" bIns="64008"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111" name="직사각형 110"/>
          <p:cNvSpPr/>
          <p:nvPr/>
        </p:nvSpPr>
        <p:spPr>
          <a:xfrm>
            <a:off x="792976" y="7279648"/>
            <a:ext cx="11169848" cy="1071497"/>
          </a:xfrm>
          <a:prstGeom prst="rect">
            <a:avLst/>
          </a:prstGeom>
          <a:solidFill>
            <a:srgbClr val="002060"/>
          </a:solidFill>
          <a:ln w="12700" cap="flat" cmpd="sng" algn="ctr">
            <a:noFill/>
            <a:prstDash val="solid"/>
          </a:ln>
          <a:effectLst/>
        </p:spPr>
        <p:txBody>
          <a:bodyPr lIns="128016" tIns="64008" rIns="128016" bIns="64008" rtlCol="0" anchor="ctr"/>
          <a:lstStyle/>
          <a:p>
            <a:pPr algn="ctr" defTabSz="1280160" fontAlgn="base" latinLnBrk="0">
              <a:spcBef>
                <a:spcPct val="0"/>
              </a:spcBef>
              <a:spcAft>
                <a:spcPct val="0"/>
              </a:spcAft>
              <a:defRPr/>
            </a:pPr>
            <a:endParaRPr lang="ko-KR" altLang="en-US" sz="1500" kern="0" spc="-84" dirty="0" smtClean="0">
              <a:solidFill>
                <a:srgbClr val="000000">
                  <a:lumMod val="65000"/>
                  <a:lumOff val="35000"/>
                </a:srgbClr>
              </a:solidFill>
              <a:latin typeface="고도 B" panose="02000503000000020004" pitchFamily="2" charset="-127"/>
              <a:ea typeface="고도 B" panose="02000503000000020004" pitchFamily="2" charset="-127"/>
            </a:endParaRPr>
          </a:p>
        </p:txBody>
      </p:sp>
      <p:sp>
        <p:nvSpPr>
          <p:cNvPr id="112" name="TextBox 111"/>
          <p:cNvSpPr txBox="1"/>
          <p:nvPr/>
        </p:nvSpPr>
        <p:spPr>
          <a:xfrm>
            <a:off x="801131" y="6984948"/>
            <a:ext cx="11110682" cy="1746632"/>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2400" b="1" kern="0" spc="-84" dirty="0" smtClean="0">
                <a:solidFill>
                  <a:srgbClr val="FFFFFF"/>
                </a:solidFill>
                <a:latin typeface="고도 B" panose="02000503000000020004" pitchFamily="2" charset="-127"/>
                <a:ea typeface="고도 B" panose="02000503000000020004" pitchFamily="2" charset="-127"/>
              </a:rPr>
              <a:t> </a:t>
            </a:r>
            <a:endParaRPr lang="en-US" altLang="ko-KR" sz="2400" b="1" kern="0" spc="-84" dirty="0" smtClean="0">
              <a:solidFill>
                <a:srgbClr val="FFFFFF"/>
              </a:solidFill>
              <a:latin typeface="고도 B" panose="02000503000000020004" pitchFamily="2" charset="-127"/>
              <a:ea typeface="고도 B" panose="02000503000000020004" pitchFamily="2" charset="-127"/>
            </a:endParaRPr>
          </a:p>
          <a:p>
            <a:pPr algn="ctr" defTabSz="1365031" latinLnBrk="0">
              <a:spcBef>
                <a:spcPts val="700"/>
              </a:spcBef>
              <a:buClr>
                <a:srgbClr val="000000">
                  <a:lumMod val="65000"/>
                  <a:lumOff val="35000"/>
                </a:srgbClr>
              </a:buClr>
              <a:buSzPct val="60000"/>
              <a:defRPr/>
            </a:pPr>
            <a:r>
              <a:rPr lang="ko-KR" altLang="en-US" sz="2400" b="1" kern="0" spc="-84" dirty="0" smtClean="0">
                <a:solidFill>
                  <a:srgbClr val="FFFFFF"/>
                </a:solidFill>
                <a:latin typeface="고도 B" panose="02000503000000020004" pitchFamily="2" charset="-127"/>
                <a:ea typeface="고도 B" panose="02000503000000020004" pitchFamily="2" charset="-127"/>
              </a:rPr>
              <a:t>한국커리어디자인교육원은</a:t>
            </a:r>
            <a:endParaRPr lang="en-US" altLang="ko-KR" sz="2400" b="1" kern="0" spc="-84" dirty="0" smtClean="0">
              <a:solidFill>
                <a:srgbClr val="FFFFFF"/>
              </a:solidFill>
              <a:latin typeface="고도 B" panose="02000503000000020004" pitchFamily="2" charset="-127"/>
              <a:ea typeface="고도 B" panose="02000503000000020004" pitchFamily="2" charset="-127"/>
            </a:endParaRPr>
          </a:p>
          <a:p>
            <a:pPr algn="ctr" defTabSz="1365031" latinLnBrk="0">
              <a:spcBef>
                <a:spcPts val="700"/>
              </a:spcBef>
              <a:buClr>
                <a:srgbClr val="000000">
                  <a:lumMod val="65000"/>
                  <a:lumOff val="35000"/>
                </a:srgbClr>
              </a:buClr>
              <a:buSzPct val="60000"/>
              <a:defRPr/>
            </a:pPr>
            <a:r>
              <a:rPr lang="ko-KR" altLang="en-US" sz="2400" b="1" kern="0" spc="-84" dirty="0" smtClean="0">
                <a:solidFill>
                  <a:srgbClr val="FFFFFF"/>
                </a:solidFill>
                <a:latin typeface="고도 B" panose="02000503000000020004" pitchFamily="2" charset="-127"/>
                <a:ea typeface="고도 B" panose="02000503000000020004" pitchFamily="2" charset="-127"/>
              </a:rPr>
              <a:t>분야별 전문 강사 인프라를 보유하고 있습니다</a:t>
            </a:r>
            <a:r>
              <a:rPr lang="en-US" altLang="ko-KR" sz="2400" b="1" kern="0" spc="-84" dirty="0" smtClean="0">
                <a:solidFill>
                  <a:srgbClr val="FFFFFF"/>
                </a:solidFill>
                <a:latin typeface="고도 B" panose="02000503000000020004" pitchFamily="2" charset="-127"/>
                <a:ea typeface="고도 B" panose="02000503000000020004" pitchFamily="2" charset="-127"/>
              </a:rPr>
              <a:t>.</a:t>
            </a:r>
          </a:p>
          <a:p>
            <a:pPr algn="ctr" defTabSz="1365031" latinLnBrk="0">
              <a:spcBef>
                <a:spcPts val="700"/>
              </a:spcBef>
              <a:buClr>
                <a:srgbClr val="000000">
                  <a:lumMod val="65000"/>
                  <a:lumOff val="35000"/>
                </a:srgbClr>
              </a:buClr>
              <a:buSzPct val="60000"/>
              <a:defRPr/>
            </a:pPr>
            <a:endParaRPr lang="ko-KR" altLang="en-US" sz="2400" b="1" kern="0" spc="-84" dirty="0" smtClean="0">
              <a:solidFill>
                <a:srgbClr val="FFFFFF"/>
              </a:solidFill>
              <a:latin typeface="고도 B" panose="02000503000000020004" pitchFamily="2" charset="-127"/>
              <a:ea typeface="고도 B" panose="02000503000000020004" pitchFamily="2" charset="-127"/>
            </a:endParaRPr>
          </a:p>
        </p:txBody>
      </p:sp>
      <p:sp>
        <p:nvSpPr>
          <p:cNvPr id="113" name="TextBox 112"/>
          <p:cNvSpPr txBox="1"/>
          <p:nvPr/>
        </p:nvSpPr>
        <p:spPr>
          <a:xfrm>
            <a:off x="743871" y="8524227"/>
            <a:ext cx="11069574" cy="1287532"/>
          </a:xfrm>
          <a:prstGeom prst="rect">
            <a:avLst/>
          </a:prstGeom>
          <a:noFill/>
          <a:ln w="3175">
            <a:noFill/>
          </a:ln>
          <a:effectLst/>
        </p:spPr>
        <p:txBody>
          <a:bodyPr wrap="square" lIns="0" tIns="0" rIns="0" bIns="0" rtlCol="0">
            <a:spAutoFit/>
          </a:bodyPr>
          <a:lstStyle/>
          <a:p>
            <a:pPr algn="ctr" defTabSz="1365031" latinLnBrk="0">
              <a:spcBef>
                <a:spcPts val="700"/>
              </a:spcBef>
              <a:buClr>
                <a:srgbClr val="000000">
                  <a:lumMod val="65000"/>
                  <a:lumOff val="35000"/>
                </a:srgbClr>
              </a:buClr>
              <a:buSzPct val="60000"/>
              <a:defRPr/>
            </a:pPr>
            <a:r>
              <a:rPr lang="ko-KR" altLang="en-US" sz="2400" kern="0" spc="-84" dirty="0" smtClean="0">
                <a:solidFill>
                  <a:srgbClr val="000000"/>
                </a:solidFill>
                <a:latin typeface="고도 B" panose="02000503000000020004" pitchFamily="2" charset="-127"/>
                <a:ea typeface="고도 B" panose="02000503000000020004" pitchFamily="2" charset="-127"/>
              </a:rPr>
              <a:t>피부</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헤어</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메이크업</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네일</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보건</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항공</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호텔</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경영</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디자인</a:t>
            </a:r>
            <a:r>
              <a:rPr lang="en-US" altLang="ko-KR" sz="2400" kern="0" spc="-84" dirty="0" smtClean="0">
                <a:solidFill>
                  <a:srgbClr val="000000"/>
                </a:solidFill>
                <a:latin typeface="고도 B" panose="02000503000000020004" pitchFamily="2" charset="-127"/>
                <a:ea typeface="고도 B" panose="02000503000000020004" pitchFamily="2" charset="-127"/>
              </a:rPr>
              <a:t>,   </a:t>
            </a:r>
          </a:p>
          <a:p>
            <a:pPr algn="ctr" defTabSz="1365031" latinLnBrk="0">
              <a:spcBef>
                <a:spcPts val="700"/>
              </a:spcBef>
              <a:buClr>
                <a:srgbClr val="000000">
                  <a:lumMod val="65000"/>
                  <a:lumOff val="35000"/>
                </a:srgbClr>
              </a:buClr>
              <a:buSzPct val="60000"/>
              <a:defRPr/>
            </a:pPr>
            <a:r>
              <a:rPr lang="ko-KR" altLang="en-US" sz="2400" kern="0" spc="-84" dirty="0" smtClean="0">
                <a:solidFill>
                  <a:srgbClr val="000000"/>
                </a:solidFill>
                <a:latin typeface="고도 B" panose="02000503000000020004" pitchFamily="2" charset="-127"/>
                <a:ea typeface="고도 B" panose="02000503000000020004" pitchFamily="2" charset="-127"/>
              </a:rPr>
              <a:t>청소년 </a:t>
            </a:r>
            <a:r>
              <a:rPr lang="ko-KR" altLang="en-US" sz="2400" kern="0" spc="-84" dirty="0" err="1" smtClean="0">
                <a:solidFill>
                  <a:srgbClr val="000000"/>
                </a:solidFill>
                <a:latin typeface="고도 B" panose="02000503000000020004" pitchFamily="2" charset="-127"/>
                <a:ea typeface="고도 B" panose="02000503000000020004" pitchFamily="2" charset="-127"/>
              </a:rPr>
              <a:t>지도사</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아나운서</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연기자</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변호사</a:t>
            </a:r>
            <a:r>
              <a:rPr lang="en-US" altLang="ko-KR" sz="2400" kern="0" spc="-84" dirty="0" smtClean="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한의사</a:t>
            </a:r>
            <a:r>
              <a:rPr lang="en-US" altLang="ko-KR" sz="2400" kern="0" spc="-84" dirty="0">
                <a:solidFill>
                  <a:srgbClr val="000000"/>
                </a:solidFill>
                <a:latin typeface="고도 B" panose="02000503000000020004" pitchFamily="2" charset="-127"/>
                <a:ea typeface="고도 B" panose="02000503000000020004" pitchFamily="2" charset="-127"/>
              </a:rPr>
              <a:t> </a:t>
            </a:r>
            <a:r>
              <a:rPr lang="ko-KR" altLang="en-US" sz="2400" kern="0" spc="-84" dirty="0" smtClean="0">
                <a:solidFill>
                  <a:srgbClr val="000000"/>
                </a:solidFill>
                <a:latin typeface="고도 B" panose="02000503000000020004" pitchFamily="2" charset="-127"/>
                <a:ea typeface="고도 B" panose="02000503000000020004" pitchFamily="2" charset="-127"/>
              </a:rPr>
              <a:t>등</a:t>
            </a:r>
            <a:endParaRPr lang="en-US" altLang="ko-KR" sz="2400" kern="0" spc="-84" dirty="0" smtClean="0">
              <a:solidFill>
                <a:srgbClr val="000000"/>
              </a:solidFill>
              <a:latin typeface="고도 B" panose="02000503000000020004" pitchFamily="2" charset="-127"/>
              <a:ea typeface="고도 B" panose="02000503000000020004" pitchFamily="2" charset="-127"/>
            </a:endParaRPr>
          </a:p>
          <a:p>
            <a:pPr algn="ctr" defTabSz="1365031" latinLnBrk="0">
              <a:spcBef>
                <a:spcPts val="700"/>
              </a:spcBef>
              <a:buClr>
                <a:srgbClr val="000000">
                  <a:lumMod val="65000"/>
                  <a:lumOff val="35000"/>
                </a:srgbClr>
              </a:buClr>
              <a:buSzPct val="60000"/>
              <a:defRPr/>
            </a:pPr>
            <a:r>
              <a:rPr lang="en-US" altLang="ko-KR" sz="2400" kern="0" spc="-84" dirty="0" smtClean="0">
                <a:solidFill>
                  <a:srgbClr val="000000"/>
                </a:solidFill>
                <a:latin typeface="고도 B" panose="02000503000000020004" pitchFamily="2" charset="-127"/>
                <a:ea typeface="고도 B" panose="02000503000000020004" pitchFamily="2" charset="-127"/>
              </a:rPr>
              <a:t>  </a:t>
            </a:r>
            <a:endParaRPr lang="ko-KR" altLang="en-US" sz="2400" kern="0" spc="-84" dirty="0" smtClean="0">
              <a:solidFill>
                <a:srgbClr val="000000"/>
              </a:solidFill>
              <a:latin typeface="고도 B" panose="02000503000000020004" pitchFamily="2" charset="-127"/>
              <a:ea typeface="고도 B" panose="02000503000000020004" pitchFamily="2" charset="-127"/>
            </a:endParaRPr>
          </a:p>
        </p:txBody>
      </p:sp>
      <p:cxnSp>
        <p:nvCxnSpPr>
          <p:cNvPr id="114" name="직선 연결선 113">
            <a:extLst>
              <a:ext uri="{FF2B5EF4-FFF2-40B4-BE49-F238E27FC236}">
                <a16:creationId xmlns:a16="http://schemas.microsoft.com/office/drawing/2014/main" id="{1861A193-E730-4DA7-8AFE-797AE759AD14}"/>
              </a:ext>
            </a:extLst>
          </p:cNvPr>
          <p:cNvCxnSpPr>
            <a:cxnSpLocks/>
          </p:cNvCxnSpPr>
          <p:nvPr/>
        </p:nvCxnSpPr>
        <p:spPr>
          <a:xfrm flipV="1">
            <a:off x="0" y="717747"/>
            <a:ext cx="7072875" cy="17417"/>
          </a:xfrm>
          <a:prstGeom prst="line">
            <a:avLst/>
          </a:prstGeom>
          <a:noFill/>
          <a:ln w="38100" cap="flat" cmpd="sng" algn="ctr">
            <a:solidFill>
              <a:srgbClr val="40A8C8"/>
            </a:solidFill>
            <a:prstDash val="solid"/>
            <a:miter lim="800000"/>
          </a:ln>
          <a:effectLst/>
        </p:spPr>
      </p:cxnSp>
      <p:sp>
        <p:nvSpPr>
          <p:cNvPr id="115" name="TextBox 114">
            <a:extLst>
              <a:ext uri="{FF2B5EF4-FFF2-40B4-BE49-F238E27FC236}">
                <a16:creationId xmlns:a16="http://schemas.microsoft.com/office/drawing/2014/main" id="{4E3A4207-F84A-4DAD-AD8E-956566AFB709}"/>
              </a:ext>
            </a:extLst>
          </p:cNvPr>
          <p:cNvSpPr txBox="1"/>
          <p:nvPr/>
        </p:nvSpPr>
        <p:spPr>
          <a:xfrm>
            <a:off x="10344944" y="240565"/>
            <a:ext cx="2274982" cy="646331"/>
          </a:xfrm>
          <a:prstGeom prst="rect">
            <a:avLst/>
          </a:prstGeom>
          <a:noFill/>
        </p:spPr>
        <p:txBody>
          <a:bodyPr wrap="none" rtlCol="0">
            <a:spAutoFit/>
          </a:bodyPr>
          <a:lstStyle/>
          <a:p>
            <a:pPr defTabSz="914400">
              <a:defRPr/>
            </a:pPr>
            <a:r>
              <a:rPr lang="ko-KR" altLang="en-US" sz="3600" dirty="0" err="1" smtClean="0">
                <a:latin typeface="고도 M" panose="02000503000000020004" pitchFamily="2" charset="-127"/>
                <a:ea typeface="고도 M" panose="02000503000000020004" pitchFamily="2" charset="-127"/>
              </a:rPr>
              <a:t>회사조직도</a:t>
            </a:r>
            <a:endParaRPr lang="ko-KR" altLang="en-US" sz="3600" dirty="0">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800177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5567"/>
            <a:ext cx="12801600" cy="9266399"/>
          </a:xfrm>
          <a:prstGeom prst="rect">
            <a:avLst/>
          </a:prstGeom>
        </p:spPr>
      </p:pic>
      <p:sp>
        <p:nvSpPr>
          <p:cNvPr id="3" name="사각형: 잘린 한쪽 모서리 28">
            <a:extLst>
              <a:ext uri="{FF2B5EF4-FFF2-40B4-BE49-F238E27FC236}">
                <a16:creationId xmlns:a16="http://schemas.microsoft.com/office/drawing/2014/main" id="{B1A25455-AC8B-4742-91B1-2E409919DE88}"/>
              </a:ext>
            </a:extLst>
          </p:cNvPr>
          <p:cNvSpPr/>
          <p:nvPr/>
        </p:nvSpPr>
        <p:spPr>
          <a:xfrm>
            <a:off x="-35653" y="196699"/>
            <a:ext cx="3777262" cy="624177"/>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lIns="128016" tIns="64008" rIns="128016" bIns="64008" rtlCol="0" anchor="ctr"/>
          <a:lstStyle/>
          <a:p>
            <a:pPr algn="ctr" defTabSz="1280160" latinLnBrk="0">
              <a:defRPr/>
            </a:pPr>
            <a:endParaRPr lang="ko-KR" altLang="en-US" sz="2200" kern="0" dirty="0">
              <a:solidFill>
                <a:prstClr val="white"/>
              </a:solidFill>
              <a:latin typeface="맑은 고딕" panose="020F0502020204030204"/>
              <a:ea typeface="맑은 고딕" panose="020B0503020000020004" pitchFamily="50" charset="-127"/>
            </a:endParaRPr>
          </a:p>
        </p:txBody>
      </p:sp>
      <p:sp>
        <p:nvSpPr>
          <p:cNvPr id="4" name="TextBox 3">
            <a:extLst>
              <a:ext uri="{FF2B5EF4-FFF2-40B4-BE49-F238E27FC236}">
                <a16:creationId xmlns:a16="http://schemas.microsoft.com/office/drawing/2014/main" id="{605697AB-4736-434C-8EA4-97A0EDB977D1}"/>
              </a:ext>
            </a:extLst>
          </p:cNvPr>
          <p:cNvSpPr txBox="1"/>
          <p:nvPr/>
        </p:nvSpPr>
        <p:spPr>
          <a:xfrm>
            <a:off x="3494842" y="72008"/>
            <a:ext cx="2097177" cy="898708"/>
          </a:xfrm>
          <a:prstGeom prst="rect">
            <a:avLst/>
          </a:prstGeom>
          <a:noFill/>
        </p:spPr>
        <p:txBody>
          <a:bodyPr wrap="none" lIns="128016" tIns="64008" rIns="128016" bIns="64008" rtlCol="0">
            <a:spAutoFit/>
          </a:bodyPr>
          <a:lstStyle/>
          <a:p>
            <a:pPr defTabSz="1280160">
              <a:defRPr/>
            </a:pPr>
            <a:r>
              <a:rPr lang="en-US" altLang="ko-KR" sz="5000" dirty="0">
                <a:ln>
                  <a:solidFill>
                    <a:schemeClr val="bg1"/>
                  </a:solidFill>
                </a:ln>
                <a:solidFill>
                  <a:schemeClr val="accent5"/>
                </a:solidFill>
                <a:latin typeface="고도 M" panose="02000503000000020004" pitchFamily="2" charset="-127"/>
                <a:ea typeface="고도 M" panose="02000503000000020004" pitchFamily="2" charset="-127"/>
              </a:rPr>
              <a:t>w</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e </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do</a:t>
            </a:r>
            <a:endParaRPr lang="ko-KR" altLang="en-US" sz="5000" dirty="0">
              <a:ln>
                <a:solidFill>
                  <a:schemeClr val="bg1"/>
                </a:solidFill>
              </a:ln>
              <a:solidFill>
                <a:schemeClr val="accent5"/>
              </a:solidFill>
              <a:latin typeface="고도 M" panose="02000503000000020004" pitchFamily="2" charset="-127"/>
              <a:ea typeface="고도 M" panose="02000503000000020004" pitchFamily="2" charset="-127"/>
            </a:endParaRPr>
          </a:p>
        </p:txBody>
      </p:sp>
      <p:cxnSp>
        <p:nvCxnSpPr>
          <p:cNvPr id="5" name="직선 연결선 4">
            <a:extLst>
              <a:ext uri="{FF2B5EF4-FFF2-40B4-BE49-F238E27FC236}">
                <a16:creationId xmlns:a16="http://schemas.microsoft.com/office/drawing/2014/main" id="{1861A193-E730-4DA7-8AFE-797AE759AD14}"/>
              </a:ext>
            </a:extLst>
          </p:cNvPr>
          <p:cNvCxnSpPr>
            <a:cxnSpLocks/>
          </p:cNvCxnSpPr>
          <p:nvPr/>
        </p:nvCxnSpPr>
        <p:spPr>
          <a:xfrm flipV="1">
            <a:off x="0" y="806031"/>
            <a:ext cx="7072875" cy="17417"/>
          </a:xfrm>
          <a:prstGeom prst="line">
            <a:avLst/>
          </a:prstGeom>
          <a:noFill/>
          <a:ln w="38100" cap="flat" cmpd="sng" algn="ctr">
            <a:solidFill>
              <a:srgbClr val="40A8C8"/>
            </a:solidFill>
            <a:prstDash val="solid"/>
            <a:miter lim="800000"/>
          </a:ln>
          <a:effectLst/>
        </p:spPr>
      </p:cxnSp>
      <p:sp>
        <p:nvSpPr>
          <p:cNvPr id="6" name="TextBox 5">
            <a:extLst>
              <a:ext uri="{FF2B5EF4-FFF2-40B4-BE49-F238E27FC236}">
                <a16:creationId xmlns:a16="http://schemas.microsoft.com/office/drawing/2014/main" id="{4E3A4207-F84A-4DAD-AD8E-956566AFB709}"/>
              </a:ext>
            </a:extLst>
          </p:cNvPr>
          <p:cNvSpPr txBox="1"/>
          <p:nvPr/>
        </p:nvSpPr>
        <p:spPr>
          <a:xfrm>
            <a:off x="170521" y="72008"/>
            <a:ext cx="1829475" cy="898708"/>
          </a:xfrm>
          <a:prstGeom prst="rect">
            <a:avLst/>
          </a:prstGeom>
          <a:noFill/>
        </p:spPr>
        <p:txBody>
          <a:bodyPr wrap="none" lIns="128016" tIns="64008" rIns="128016" bIns="64008" rtlCol="0">
            <a:spAutoFit/>
          </a:bodyPr>
          <a:lstStyle/>
          <a:p>
            <a:pPr defTabSz="1280160">
              <a:defRPr/>
            </a:pPr>
            <a:r>
              <a:rPr lang="en-US" altLang="ko-KR" sz="5000" dirty="0" smtClean="0">
                <a:solidFill>
                  <a:prstClr val="white"/>
                </a:solidFill>
                <a:latin typeface="고도 M" panose="02000503000000020004" pitchFamily="2" charset="-127"/>
                <a:ea typeface="고도 M" panose="02000503000000020004" pitchFamily="2" charset="-127"/>
              </a:rPr>
              <a:t>What</a:t>
            </a:r>
            <a:endParaRPr lang="ko-KR" altLang="en-US" sz="5000" dirty="0">
              <a:solidFill>
                <a:prstClr val="white"/>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6864784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0876"/>
            <a:ext cx="12801600" cy="9337060"/>
          </a:xfrm>
          <a:prstGeom prst="rect">
            <a:avLst/>
          </a:prstGeom>
        </p:spPr>
      </p:pic>
      <p:sp>
        <p:nvSpPr>
          <p:cNvPr id="3" name="사각형: 잘린 한쪽 모서리 28">
            <a:extLst>
              <a:ext uri="{FF2B5EF4-FFF2-40B4-BE49-F238E27FC236}">
                <a16:creationId xmlns:a16="http://schemas.microsoft.com/office/drawing/2014/main" id="{B1A25455-AC8B-4742-91B1-2E409919DE88}"/>
              </a:ext>
            </a:extLst>
          </p:cNvPr>
          <p:cNvSpPr/>
          <p:nvPr/>
        </p:nvSpPr>
        <p:spPr>
          <a:xfrm>
            <a:off x="-35653" y="196699"/>
            <a:ext cx="3777262" cy="624177"/>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lIns="128016" tIns="64008" rIns="128016" bIns="64008" rtlCol="0" anchor="ctr"/>
          <a:lstStyle/>
          <a:p>
            <a:pPr algn="ctr" defTabSz="1280160" latinLnBrk="0">
              <a:defRPr/>
            </a:pPr>
            <a:endParaRPr lang="ko-KR" altLang="en-US" sz="2200" kern="0" dirty="0">
              <a:solidFill>
                <a:prstClr val="white"/>
              </a:solidFill>
              <a:latin typeface="맑은 고딕" panose="020F0502020204030204"/>
              <a:ea typeface="맑은 고딕" panose="020B0503020000020004" pitchFamily="50" charset="-127"/>
            </a:endParaRPr>
          </a:p>
        </p:txBody>
      </p:sp>
      <p:sp>
        <p:nvSpPr>
          <p:cNvPr id="4" name="TextBox 3">
            <a:extLst>
              <a:ext uri="{FF2B5EF4-FFF2-40B4-BE49-F238E27FC236}">
                <a16:creationId xmlns:a16="http://schemas.microsoft.com/office/drawing/2014/main" id="{605697AB-4736-434C-8EA4-97A0EDB977D1}"/>
              </a:ext>
            </a:extLst>
          </p:cNvPr>
          <p:cNvSpPr txBox="1"/>
          <p:nvPr/>
        </p:nvSpPr>
        <p:spPr>
          <a:xfrm>
            <a:off x="3494842" y="72008"/>
            <a:ext cx="2097177" cy="898708"/>
          </a:xfrm>
          <a:prstGeom prst="rect">
            <a:avLst/>
          </a:prstGeom>
          <a:noFill/>
        </p:spPr>
        <p:txBody>
          <a:bodyPr wrap="none" lIns="128016" tIns="64008" rIns="128016" bIns="64008" rtlCol="0">
            <a:spAutoFit/>
          </a:bodyPr>
          <a:lstStyle/>
          <a:p>
            <a:pPr defTabSz="1280160">
              <a:defRPr/>
            </a:pPr>
            <a:r>
              <a:rPr lang="en-US" altLang="ko-KR" sz="5000" dirty="0">
                <a:ln>
                  <a:solidFill>
                    <a:schemeClr val="bg1"/>
                  </a:solidFill>
                </a:ln>
                <a:solidFill>
                  <a:schemeClr val="accent5"/>
                </a:solidFill>
                <a:latin typeface="고도 M" panose="02000503000000020004" pitchFamily="2" charset="-127"/>
                <a:ea typeface="고도 M" panose="02000503000000020004" pitchFamily="2" charset="-127"/>
              </a:rPr>
              <a:t>w</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e </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do</a:t>
            </a:r>
            <a:endParaRPr lang="ko-KR" altLang="en-US" sz="5000" dirty="0">
              <a:ln>
                <a:solidFill>
                  <a:schemeClr val="bg1"/>
                </a:solidFill>
              </a:ln>
              <a:solidFill>
                <a:schemeClr val="accent5"/>
              </a:solidFill>
              <a:latin typeface="고도 M" panose="02000503000000020004" pitchFamily="2" charset="-127"/>
              <a:ea typeface="고도 M" panose="02000503000000020004" pitchFamily="2" charset="-127"/>
            </a:endParaRPr>
          </a:p>
        </p:txBody>
      </p:sp>
      <p:cxnSp>
        <p:nvCxnSpPr>
          <p:cNvPr id="5" name="직선 연결선 4">
            <a:extLst>
              <a:ext uri="{FF2B5EF4-FFF2-40B4-BE49-F238E27FC236}">
                <a16:creationId xmlns:a16="http://schemas.microsoft.com/office/drawing/2014/main" id="{1861A193-E730-4DA7-8AFE-797AE759AD14}"/>
              </a:ext>
            </a:extLst>
          </p:cNvPr>
          <p:cNvCxnSpPr>
            <a:cxnSpLocks/>
          </p:cNvCxnSpPr>
          <p:nvPr/>
        </p:nvCxnSpPr>
        <p:spPr>
          <a:xfrm flipV="1">
            <a:off x="0" y="806031"/>
            <a:ext cx="7072875" cy="17417"/>
          </a:xfrm>
          <a:prstGeom prst="line">
            <a:avLst/>
          </a:prstGeom>
          <a:noFill/>
          <a:ln w="38100" cap="flat" cmpd="sng" algn="ctr">
            <a:solidFill>
              <a:srgbClr val="40A8C8"/>
            </a:solidFill>
            <a:prstDash val="solid"/>
            <a:miter lim="800000"/>
          </a:ln>
          <a:effectLst/>
        </p:spPr>
      </p:cxnSp>
      <p:sp>
        <p:nvSpPr>
          <p:cNvPr id="6" name="TextBox 5">
            <a:extLst>
              <a:ext uri="{FF2B5EF4-FFF2-40B4-BE49-F238E27FC236}">
                <a16:creationId xmlns:a16="http://schemas.microsoft.com/office/drawing/2014/main" id="{4E3A4207-F84A-4DAD-AD8E-956566AFB709}"/>
              </a:ext>
            </a:extLst>
          </p:cNvPr>
          <p:cNvSpPr txBox="1"/>
          <p:nvPr/>
        </p:nvSpPr>
        <p:spPr>
          <a:xfrm>
            <a:off x="170521" y="72008"/>
            <a:ext cx="1829475" cy="898708"/>
          </a:xfrm>
          <a:prstGeom prst="rect">
            <a:avLst/>
          </a:prstGeom>
          <a:noFill/>
        </p:spPr>
        <p:txBody>
          <a:bodyPr wrap="none" lIns="128016" tIns="64008" rIns="128016" bIns="64008" rtlCol="0">
            <a:spAutoFit/>
          </a:bodyPr>
          <a:lstStyle/>
          <a:p>
            <a:pPr defTabSz="1280160">
              <a:defRPr/>
            </a:pPr>
            <a:r>
              <a:rPr lang="en-US" altLang="ko-KR" sz="5000" dirty="0" smtClean="0">
                <a:solidFill>
                  <a:prstClr val="white"/>
                </a:solidFill>
                <a:latin typeface="고도 M" panose="02000503000000020004" pitchFamily="2" charset="-127"/>
                <a:ea typeface="고도 M" panose="02000503000000020004" pitchFamily="2" charset="-127"/>
              </a:rPr>
              <a:t>What</a:t>
            </a:r>
            <a:endParaRPr lang="ko-KR" altLang="en-US" sz="5000" dirty="0">
              <a:solidFill>
                <a:prstClr val="white"/>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3078019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2644977657"/>
              </p:ext>
            </p:extLst>
          </p:nvPr>
        </p:nvGraphicFramePr>
        <p:xfrm>
          <a:off x="473919" y="1430208"/>
          <a:ext cx="11629180" cy="6138990"/>
        </p:xfrm>
        <a:graphic>
          <a:graphicData uri="http://schemas.openxmlformats.org/drawingml/2006/table">
            <a:tbl>
              <a:tblPr firstRow="1" bandRow="1">
                <a:tableStyleId>{5940675A-B579-460E-94D1-54222C63F5DA}</a:tableStyleId>
              </a:tblPr>
              <a:tblGrid>
                <a:gridCol w="2907295">
                  <a:extLst>
                    <a:ext uri="{9D8B030D-6E8A-4147-A177-3AD203B41FA5}">
                      <a16:colId xmlns:a16="http://schemas.microsoft.com/office/drawing/2014/main" val="242344161"/>
                    </a:ext>
                  </a:extLst>
                </a:gridCol>
                <a:gridCol w="2907295">
                  <a:extLst>
                    <a:ext uri="{9D8B030D-6E8A-4147-A177-3AD203B41FA5}">
                      <a16:colId xmlns:a16="http://schemas.microsoft.com/office/drawing/2014/main" val="3232626207"/>
                    </a:ext>
                  </a:extLst>
                </a:gridCol>
                <a:gridCol w="2907295">
                  <a:extLst>
                    <a:ext uri="{9D8B030D-6E8A-4147-A177-3AD203B41FA5}">
                      <a16:colId xmlns:a16="http://schemas.microsoft.com/office/drawing/2014/main" val="2201931945"/>
                    </a:ext>
                  </a:extLst>
                </a:gridCol>
                <a:gridCol w="2907295">
                  <a:extLst>
                    <a:ext uri="{9D8B030D-6E8A-4147-A177-3AD203B41FA5}">
                      <a16:colId xmlns:a16="http://schemas.microsoft.com/office/drawing/2014/main" val="2053119351"/>
                    </a:ext>
                  </a:extLst>
                </a:gridCol>
              </a:tblGrid>
              <a:tr h="567300">
                <a:tc>
                  <a:txBody>
                    <a:bodyPr/>
                    <a:lstStyle/>
                    <a:p>
                      <a:pPr latinLnBrk="1"/>
                      <a:r>
                        <a:rPr lang="ko-KR" altLang="en-US" dirty="0" smtClean="0"/>
                        <a:t>구분</a:t>
                      </a:r>
                      <a:endParaRPr lang="ko-KR" altLang="en-US" dirty="0"/>
                    </a:p>
                  </a:txBody>
                  <a:tcPr/>
                </a:tc>
                <a:tc>
                  <a:txBody>
                    <a:bodyPr/>
                    <a:lstStyle/>
                    <a:p>
                      <a:pPr latinLnBrk="1"/>
                      <a:r>
                        <a:rPr lang="ko-KR" altLang="en-US" dirty="0" smtClean="0"/>
                        <a:t>자격증명</a:t>
                      </a:r>
                      <a:endParaRPr lang="ko-KR" altLang="en-US" dirty="0"/>
                    </a:p>
                  </a:txBody>
                  <a:tcPr/>
                </a:tc>
                <a:tc>
                  <a:txBody>
                    <a:bodyPr/>
                    <a:lstStyle/>
                    <a:p>
                      <a:pPr latinLnBrk="1"/>
                      <a:r>
                        <a:rPr lang="ko-KR" altLang="en-US" dirty="0" smtClean="0"/>
                        <a:t>등록번호</a:t>
                      </a:r>
                      <a:endParaRPr lang="ko-KR" altLang="en-US" dirty="0"/>
                    </a:p>
                  </a:txBody>
                  <a:tcPr/>
                </a:tc>
                <a:tc>
                  <a:txBody>
                    <a:bodyPr/>
                    <a:lstStyle/>
                    <a:p>
                      <a:pPr latinLnBrk="1"/>
                      <a:r>
                        <a:rPr lang="ko-KR" altLang="en-US" dirty="0" err="1" smtClean="0"/>
                        <a:t>자격종류</a:t>
                      </a:r>
                      <a:endParaRPr lang="ko-KR" altLang="en-US" dirty="0"/>
                    </a:p>
                  </a:txBody>
                  <a:tcPr/>
                </a:tc>
                <a:extLst>
                  <a:ext uri="{0D108BD9-81ED-4DB2-BD59-A6C34878D82A}">
                    <a16:rowId xmlns:a16="http://schemas.microsoft.com/office/drawing/2014/main" val="1064822493"/>
                  </a:ext>
                </a:extLst>
              </a:tr>
              <a:tr h="1114338">
                <a:tc>
                  <a:txBody>
                    <a:bodyPr/>
                    <a:lstStyle/>
                    <a:p>
                      <a:pPr latinLnBrk="1"/>
                      <a:endParaRPr lang="ko-KR" altLang="en-US" dirty="0"/>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3968135428"/>
                  </a:ext>
                </a:extLst>
              </a:tr>
              <a:tr h="1114338">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1488811800"/>
                  </a:ext>
                </a:extLst>
              </a:tr>
              <a:tr h="1114338">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3596616391"/>
                  </a:ext>
                </a:extLst>
              </a:tr>
              <a:tr h="1114338">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702720155"/>
                  </a:ext>
                </a:extLst>
              </a:tr>
              <a:tr h="1114338">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1209781226"/>
                  </a:ext>
                </a:extLst>
              </a:tr>
            </a:tbl>
          </a:graphicData>
        </a:graphic>
      </p:graphicFrame>
      <p:sp>
        <p:nvSpPr>
          <p:cNvPr id="3" name="사각형: 잘린 한쪽 모서리 28">
            <a:extLst>
              <a:ext uri="{FF2B5EF4-FFF2-40B4-BE49-F238E27FC236}">
                <a16:creationId xmlns:a16="http://schemas.microsoft.com/office/drawing/2014/main" id="{B1A25455-AC8B-4742-91B1-2E409919DE88}"/>
              </a:ext>
            </a:extLst>
          </p:cNvPr>
          <p:cNvSpPr/>
          <p:nvPr/>
        </p:nvSpPr>
        <p:spPr>
          <a:xfrm>
            <a:off x="-35653" y="196699"/>
            <a:ext cx="3777262" cy="624177"/>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lIns="128016" tIns="64008" rIns="128016" bIns="64008" rtlCol="0" anchor="ctr"/>
          <a:lstStyle/>
          <a:p>
            <a:pPr algn="ctr" defTabSz="1280160" latinLnBrk="0">
              <a:defRPr/>
            </a:pPr>
            <a:endParaRPr lang="ko-KR" altLang="en-US" sz="2200" kern="0" dirty="0">
              <a:solidFill>
                <a:prstClr val="white"/>
              </a:solidFill>
              <a:latin typeface="맑은 고딕" panose="020F0502020204030204"/>
              <a:ea typeface="맑은 고딕" panose="020B0503020000020004" pitchFamily="50" charset="-127"/>
            </a:endParaRPr>
          </a:p>
        </p:txBody>
      </p:sp>
      <p:sp>
        <p:nvSpPr>
          <p:cNvPr id="4" name="TextBox 3">
            <a:extLst>
              <a:ext uri="{FF2B5EF4-FFF2-40B4-BE49-F238E27FC236}">
                <a16:creationId xmlns:a16="http://schemas.microsoft.com/office/drawing/2014/main" id="{605697AB-4736-434C-8EA4-97A0EDB977D1}"/>
              </a:ext>
            </a:extLst>
          </p:cNvPr>
          <p:cNvSpPr txBox="1"/>
          <p:nvPr/>
        </p:nvSpPr>
        <p:spPr>
          <a:xfrm>
            <a:off x="3494842" y="72008"/>
            <a:ext cx="2097177" cy="898708"/>
          </a:xfrm>
          <a:prstGeom prst="rect">
            <a:avLst/>
          </a:prstGeom>
          <a:noFill/>
        </p:spPr>
        <p:txBody>
          <a:bodyPr wrap="none" lIns="128016" tIns="64008" rIns="128016" bIns="64008" rtlCol="0">
            <a:spAutoFit/>
          </a:bodyPr>
          <a:lstStyle/>
          <a:p>
            <a:pPr defTabSz="1280160">
              <a:defRPr/>
            </a:pPr>
            <a:r>
              <a:rPr lang="en-US" altLang="ko-KR" sz="5000" dirty="0">
                <a:ln>
                  <a:solidFill>
                    <a:schemeClr val="bg1"/>
                  </a:solidFill>
                </a:ln>
                <a:solidFill>
                  <a:schemeClr val="accent5"/>
                </a:solidFill>
                <a:latin typeface="고도 M" panose="02000503000000020004" pitchFamily="2" charset="-127"/>
                <a:ea typeface="고도 M" panose="02000503000000020004" pitchFamily="2" charset="-127"/>
              </a:rPr>
              <a:t>w</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e </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do</a:t>
            </a:r>
            <a:endParaRPr lang="ko-KR" altLang="en-US" sz="5000" dirty="0">
              <a:ln>
                <a:solidFill>
                  <a:schemeClr val="bg1"/>
                </a:solidFill>
              </a:ln>
              <a:solidFill>
                <a:schemeClr val="accent5"/>
              </a:solidFill>
              <a:latin typeface="고도 M" panose="02000503000000020004" pitchFamily="2" charset="-127"/>
              <a:ea typeface="고도 M" panose="02000503000000020004" pitchFamily="2" charset="-127"/>
            </a:endParaRPr>
          </a:p>
        </p:txBody>
      </p:sp>
      <p:cxnSp>
        <p:nvCxnSpPr>
          <p:cNvPr id="5" name="직선 연결선 4">
            <a:extLst>
              <a:ext uri="{FF2B5EF4-FFF2-40B4-BE49-F238E27FC236}">
                <a16:creationId xmlns:a16="http://schemas.microsoft.com/office/drawing/2014/main" id="{1861A193-E730-4DA7-8AFE-797AE759AD14}"/>
              </a:ext>
            </a:extLst>
          </p:cNvPr>
          <p:cNvCxnSpPr>
            <a:cxnSpLocks/>
          </p:cNvCxnSpPr>
          <p:nvPr/>
        </p:nvCxnSpPr>
        <p:spPr>
          <a:xfrm flipV="1">
            <a:off x="0" y="806031"/>
            <a:ext cx="7072875" cy="17417"/>
          </a:xfrm>
          <a:prstGeom prst="line">
            <a:avLst/>
          </a:prstGeom>
          <a:noFill/>
          <a:ln w="38100" cap="flat" cmpd="sng" algn="ctr">
            <a:solidFill>
              <a:srgbClr val="40A8C8"/>
            </a:solidFill>
            <a:prstDash val="solid"/>
            <a:miter lim="800000"/>
          </a:ln>
          <a:effectLst/>
        </p:spPr>
      </p:cxnSp>
      <p:sp>
        <p:nvSpPr>
          <p:cNvPr id="6" name="TextBox 5">
            <a:extLst>
              <a:ext uri="{FF2B5EF4-FFF2-40B4-BE49-F238E27FC236}">
                <a16:creationId xmlns:a16="http://schemas.microsoft.com/office/drawing/2014/main" id="{4E3A4207-F84A-4DAD-AD8E-956566AFB709}"/>
              </a:ext>
            </a:extLst>
          </p:cNvPr>
          <p:cNvSpPr txBox="1"/>
          <p:nvPr/>
        </p:nvSpPr>
        <p:spPr>
          <a:xfrm>
            <a:off x="170521" y="72008"/>
            <a:ext cx="1829475" cy="898708"/>
          </a:xfrm>
          <a:prstGeom prst="rect">
            <a:avLst/>
          </a:prstGeom>
          <a:noFill/>
        </p:spPr>
        <p:txBody>
          <a:bodyPr wrap="none" lIns="128016" tIns="64008" rIns="128016" bIns="64008" rtlCol="0">
            <a:spAutoFit/>
          </a:bodyPr>
          <a:lstStyle/>
          <a:p>
            <a:pPr defTabSz="1280160">
              <a:defRPr/>
            </a:pPr>
            <a:r>
              <a:rPr lang="en-US" altLang="ko-KR" sz="5000" dirty="0" smtClean="0">
                <a:solidFill>
                  <a:prstClr val="white"/>
                </a:solidFill>
                <a:latin typeface="고도 M" panose="02000503000000020004" pitchFamily="2" charset="-127"/>
                <a:ea typeface="고도 M" panose="02000503000000020004" pitchFamily="2" charset="-127"/>
              </a:rPr>
              <a:t>What</a:t>
            </a:r>
            <a:endParaRPr lang="ko-KR" altLang="en-US" sz="5000" dirty="0">
              <a:solidFill>
                <a:prstClr val="white"/>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2235000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9022" y="5277700"/>
            <a:ext cx="2286484" cy="3302700"/>
          </a:xfrm>
          <a:prstGeom prst="rect">
            <a:avLst/>
          </a:prstGeom>
          <a:ln>
            <a:solidFill>
              <a:srgbClr val="FFFF00"/>
            </a:solidFill>
          </a:ln>
        </p:spPr>
      </p:pic>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1414" y="5277700"/>
            <a:ext cx="2286484" cy="3302700"/>
          </a:xfrm>
          <a:prstGeom prst="rect">
            <a:avLst/>
          </a:prstGeom>
          <a:ln>
            <a:solidFill>
              <a:srgbClr val="FFFF00"/>
            </a:solidFill>
          </a:ln>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039" y="5277700"/>
            <a:ext cx="2286484" cy="3302700"/>
          </a:xfrm>
          <a:prstGeom prst="rect">
            <a:avLst/>
          </a:prstGeom>
          <a:ln>
            <a:solidFill>
              <a:srgbClr val="FFFF00"/>
            </a:solidFill>
          </a:ln>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1414" y="1397000"/>
            <a:ext cx="2286484" cy="3302700"/>
          </a:xfrm>
          <a:prstGeom prst="rect">
            <a:avLst/>
          </a:prstGeom>
          <a:ln>
            <a:solidFill>
              <a:srgbClr val="FFFF00"/>
            </a:solidFill>
          </a:ln>
        </p:spPr>
      </p:pic>
      <p:pic>
        <p:nvPicPr>
          <p:cNvPr id="6" name="그림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7565" y="1397000"/>
            <a:ext cx="2286484" cy="3302700"/>
          </a:xfrm>
          <a:prstGeom prst="rect">
            <a:avLst/>
          </a:prstGeom>
          <a:ln>
            <a:solidFill>
              <a:srgbClr val="FFFF00"/>
            </a:solidFill>
          </a:ln>
        </p:spPr>
      </p:pic>
      <p:pic>
        <p:nvPicPr>
          <p:cNvPr id="7" name="그림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716" y="1397000"/>
            <a:ext cx="2286484" cy="3302700"/>
          </a:xfrm>
          <a:prstGeom prst="rect">
            <a:avLst/>
          </a:prstGeom>
          <a:ln>
            <a:solidFill>
              <a:srgbClr val="FFFF00"/>
            </a:solidFill>
          </a:ln>
        </p:spPr>
      </p:pic>
      <p:pic>
        <p:nvPicPr>
          <p:cNvPr id="8" name="그림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8099" y="5244110"/>
            <a:ext cx="2309739" cy="3336290"/>
          </a:xfrm>
          <a:prstGeom prst="rect">
            <a:avLst/>
          </a:prstGeom>
          <a:ln>
            <a:solidFill>
              <a:srgbClr val="FFFF00"/>
            </a:solidFill>
          </a:ln>
        </p:spPr>
      </p:pic>
      <p:pic>
        <p:nvPicPr>
          <p:cNvPr id="9" name="그림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8100" y="1363410"/>
            <a:ext cx="2309739" cy="3336290"/>
          </a:xfrm>
          <a:prstGeom prst="rect">
            <a:avLst/>
          </a:prstGeom>
          <a:ln>
            <a:solidFill>
              <a:srgbClr val="FFFF00"/>
            </a:solidFill>
          </a:ln>
        </p:spPr>
      </p:pic>
      <p:sp>
        <p:nvSpPr>
          <p:cNvPr id="10" name="사각형: 잘린 한쪽 모서리 28">
            <a:extLst>
              <a:ext uri="{FF2B5EF4-FFF2-40B4-BE49-F238E27FC236}">
                <a16:creationId xmlns:a16="http://schemas.microsoft.com/office/drawing/2014/main" id="{B1A25455-AC8B-4742-91B1-2E409919DE88}"/>
              </a:ext>
            </a:extLst>
          </p:cNvPr>
          <p:cNvSpPr/>
          <p:nvPr/>
        </p:nvSpPr>
        <p:spPr>
          <a:xfrm>
            <a:off x="-35653" y="196699"/>
            <a:ext cx="3777262" cy="624177"/>
          </a:xfrm>
          <a:custGeom>
            <a:avLst/>
            <a:gdLst>
              <a:gd name="connsiteX0" fmla="*/ 0 w 2533650"/>
              <a:gd name="connsiteY0" fmla="*/ 0 h 1123950"/>
              <a:gd name="connsiteX1" fmla="*/ 1971675 w 2533650"/>
              <a:gd name="connsiteY1" fmla="*/ 0 h 1123950"/>
              <a:gd name="connsiteX2" fmla="*/ 2533650 w 2533650"/>
              <a:gd name="connsiteY2" fmla="*/ 561975 h 1123950"/>
              <a:gd name="connsiteX3" fmla="*/ 2533650 w 2533650"/>
              <a:gd name="connsiteY3" fmla="*/ 1123950 h 1123950"/>
              <a:gd name="connsiteX4" fmla="*/ 0 w 2533650"/>
              <a:gd name="connsiteY4" fmla="*/ 1123950 h 1123950"/>
              <a:gd name="connsiteX5" fmla="*/ 0 w 2533650"/>
              <a:gd name="connsiteY5" fmla="*/ 0 h 1123950"/>
              <a:gd name="connsiteX0" fmla="*/ 0 w 2533650"/>
              <a:gd name="connsiteY0" fmla="*/ 0 h 1123950"/>
              <a:gd name="connsiteX1" fmla="*/ 1971675 w 2533650"/>
              <a:gd name="connsiteY1" fmla="*/ 0 h 1123950"/>
              <a:gd name="connsiteX2" fmla="*/ 2533650 w 2533650"/>
              <a:gd name="connsiteY2" fmla="*/ 1123950 h 1123950"/>
              <a:gd name="connsiteX3" fmla="*/ 0 w 2533650"/>
              <a:gd name="connsiteY3" fmla="*/ 1123950 h 1123950"/>
              <a:gd name="connsiteX4" fmla="*/ 0 w 2533650"/>
              <a:gd name="connsiteY4" fmla="*/ 0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1123950">
                <a:moveTo>
                  <a:pt x="0" y="0"/>
                </a:moveTo>
                <a:lnTo>
                  <a:pt x="1971675" y="0"/>
                </a:lnTo>
                <a:lnTo>
                  <a:pt x="2533650" y="1123950"/>
                </a:lnTo>
                <a:lnTo>
                  <a:pt x="0" y="1123950"/>
                </a:lnTo>
                <a:lnTo>
                  <a:pt x="0" y="0"/>
                </a:lnTo>
                <a:close/>
              </a:path>
            </a:pathLst>
          </a:custGeom>
          <a:solidFill>
            <a:srgbClr val="40A8C8"/>
          </a:solidFill>
          <a:ln w="12700" cap="flat" cmpd="sng" algn="ctr">
            <a:noFill/>
            <a:prstDash val="solid"/>
            <a:miter lim="800000"/>
          </a:ln>
          <a:effectLst/>
        </p:spPr>
        <p:txBody>
          <a:bodyPr lIns="128016" tIns="64008" rIns="128016" bIns="64008" rtlCol="0" anchor="ctr"/>
          <a:lstStyle/>
          <a:p>
            <a:pPr algn="ctr" defTabSz="1280160" latinLnBrk="0">
              <a:defRPr/>
            </a:pPr>
            <a:endParaRPr lang="ko-KR" altLang="en-US" sz="2200" kern="0" dirty="0">
              <a:solidFill>
                <a:prstClr val="white"/>
              </a:solidFill>
              <a:latin typeface="맑은 고딕" panose="020F0502020204030204"/>
              <a:ea typeface="맑은 고딕" panose="020B0503020000020004" pitchFamily="50" charset="-127"/>
            </a:endParaRPr>
          </a:p>
        </p:txBody>
      </p:sp>
      <p:sp>
        <p:nvSpPr>
          <p:cNvPr id="11" name="TextBox 10">
            <a:extLst>
              <a:ext uri="{FF2B5EF4-FFF2-40B4-BE49-F238E27FC236}">
                <a16:creationId xmlns:a16="http://schemas.microsoft.com/office/drawing/2014/main" id="{605697AB-4736-434C-8EA4-97A0EDB977D1}"/>
              </a:ext>
            </a:extLst>
          </p:cNvPr>
          <p:cNvSpPr txBox="1"/>
          <p:nvPr/>
        </p:nvSpPr>
        <p:spPr>
          <a:xfrm>
            <a:off x="3494842" y="72008"/>
            <a:ext cx="2097177" cy="898708"/>
          </a:xfrm>
          <a:prstGeom prst="rect">
            <a:avLst/>
          </a:prstGeom>
          <a:noFill/>
        </p:spPr>
        <p:txBody>
          <a:bodyPr wrap="none" lIns="128016" tIns="64008" rIns="128016" bIns="64008" rtlCol="0">
            <a:spAutoFit/>
          </a:bodyPr>
          <a:lstStyle/>
          <a:p>
            <a:pPr defTabSz="1280160">
              <a:defRPr/>
            </a:pPr>
            <a:r>
              <a:rPr lang="en-US" altLang="ko-KR" sz="5000" dirty="0">
                <a:ln>
                  <a:solidFill>
                    <a:schemeClr val="bg1"/>
                  </a:solidFill>
                </a:ln>
                <a:solidFill>
                  <a:schemeClr val="accent5"/>
                </a:solidFill>
                <a:latin typeface="고도 M" panose="02000503000000020004" pitchFamily="2" charset="-127"/>
                <a:ea typeface="고도 M" panose="02000503000000020004" pitchFamily="2" charset="-127"/>
              </a:rPr>
              <a:t>w</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e </a:t>
            </a:r>
            <a:r>
              <a:rPr lang="en-US" altLang="ko-KR" sz="5000" dirty="0" smtClean="0">
                <a:ln>
                  <a:solidFill>
                    <a:schemeClr val="bg1"/>
                  </a:solidFill>
                </a:ln>
                <a:solidFill>
                  <a:schemeClr val="accent5"/>
                </a:solidFill>
                <a:latin typeface="고도 M" panose="02000503000000020004" pitchFamily="2" charset="-127"/>
                <a:ea typeface="고도 M" panose="02000503000000020004" pitchFamily="2" charset="-127"/>
              </a:rPr>
              <a:t>do</a:t>
            </a:r>
            <a:endParaRPr lang="ko-KR" altLang="en-US" sz="5000" dirty="0">
              <a:ln>
                <a:solidFill>
                  <a:schemeClr val="bg1"/>
                </a:solidFill>
              </a:ln>
              <a:solidFill>
                <a:schemeClr val="accent5"/>
              </a:solidFill>
              <a:latin typeface="고도 M" panose="02000503000000020004" pitchFamily="2" charset="-127"/>
              <a:ea typeface="고도 M" panose="02000503000000020004" pitchFamily="2" charset="-127"/>
            </a:endParaRPr>
          </a:p>
        </p:txBody>
      </p:sp>
      <p:cxnSp>
        <p:nvCxnSpPr>
          <p:cNvPr id="12" name="직선 연결선 11">
            <a:extLst>
              <a:ext uri="{FF2B5EF4-FFF2-40B4-BE49-F238E27FC236}">
                <a16:creationId xmlns:a16="http://schemas.microsoft.com/office/drawing/2014/main" id="{1861A193-E730-4DA7-8AFE-797AE759AD14}"/>
              </a:ext>
            </a:extLst>
          </p:cNvPr>
          <p:cNvCxnSpPr>
            <a:cxnSpLocks/>
          </p:cNvCxnSpPr>
          <p:nvPr/>
        </p:nvCxnSpPr>
        <p:spPr>
          <a:xfrm flipV="1">
            <a:off x="0" y="806031"/>
            <a:ext cx="7072875" cy="17417"/>
          </a:xfrm>
          <a:prstGeom prst="line">
            <a:avLst/>
          </a:prstGeom>
          <a:noFill/>
          <a:ln w="38100" cap="flat" cmpd="sng" algn="ctr">
            <a:solidFill>
              <a:srgbClr val="40A8C8"/>
            </a:solidFill>
            <a:prstDash val="solid"/>
            <a:miter lim="800000"/>
          </a:ln>
          <a:effectLst/>
        </p:spPr>
      </p:cxnSp>
      <p:sp>
        <p:nvSpPr>
          <p:cNvPr id="13" name="TextBox 12">
            <a:extLst>
              <a:ext uri="{FF2B5EF4-FFF2-40B4-BE49-F238E27FC236}">
                <a16:creationId xmlns:a16="http://schemas.microsoft.com/office/drawing/2014/main" id="{4E3A4207-F84A-4DAD-AD8E-956566AFB709}"/>
              </a:ext>
            </a:extLst>
          </p:cNvPr>
          <p:cNvSpPr txBox="1"/>
          <p:nvPr/>
        </p:nvSpPr>
        <p:spPr>
          <a:xfrm>
            <a:off x="170521" y="72008"/>
            <a:ext cx="1829475" cy="898708"/>
          </a:xfrm>
          <a:prstGeom prst="rect">
            <a:avLst/>
          </a:prstGeom>
          <a:noFill/>
        </p:spPr>
        <p:txBody>
          <a:bodyPr wrap="none" lIns="128016" tIns="64008" rIns="128016" bIns="64008" rtlCol="0">
            <a:spAutoFit/>
          </a:bodyPr>
          <a:lstStyle/>
          <a:p>
            <a:pPr defTabSz="1280160">
              <a:defRPr/>
            </a:pPr>
            <a:r>
              <a:rPr lang="en-US" altLang="ko-KR" sz="5000" dirty="0" smtClean="0">
                <a:solidFill>
                  <a:prstClr val="white"/>
                </a:solidFill>
                <a:latin typeface="고도 M" panose="02000503000000020004" pitchFamily="2" charset="-127"/>
                <a:ea typeface="고도 M" panose="02000503000000020004" pitchFamily="2" charset="-127"/>
              </a:rPr>
              <a:t>What</a:t>
            </a:r>
            <a:endParaRPr lang="ko-KR" altLang="en-US" sz="5000" dirty="0">
              <a:solidFill>
                <a:prstClr val="white"/>
              </a:solidFill>
              <a:latin typeface="고도 M" panose="02000503000000020004" pitchFamily="2" charset="-127"/>
              <a:ea typeface="고도 M" panose="02000503000000020004" pitchFamily="2" charset="-127"/>
            </a:endParaRPr>
          </a:p>
        </p:txBody>
      </p:sp>
    </p:spTree>
    <p:extLst>
      <p:ext uri="{BB962C8B-B14F-4D97-AF65-F5344CB8AC3E}">
        <p14:creationId xmlns:p14="http://schemas.microsoft.com/office/powerpoint/2010/main" val="1493365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cstate="print">
            <a:extLst>
              <a:ext uri="{28A0092B-C50C-407E-A947-70E740481C1C}">
                <a14:useLocalDpi xmlns:a14="http://schemas.microsoft.com/office/drawing/2010/main" val="0"/>
              </a:ext>
            </a:extLst>
          </a:blip>
          <a:srcRect l="12247"/>
          <a:stretch/>
        </p:blipFill>
        <p:spPr>
          <a:xfrm>
            <a:off x="6123093" y="0"/>
            <a:ext cx="6678506" cy="2532348"/>
          </a:xfrm>
          <a:prstGeom prst="rect">
            <a:avLst/>
          </a:prstGeom>
        </p:spPr>
      </p:pic>
      <p:cxnSp>
        <p:nvCxnSpPr>
          <p:cNvPr id="7" name="직선 연결선 6"/>
          <p:cNvCxnSpPr/>
          <p:nvPr/>
        </p:nvCxnSpPr>
        <p:spPr>
          <a:xfrm>
            <a:off x="-30341" y="4195733"/>
            <a:ext cx="12831941"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8" name="직선 연결선 7"/>
          <p:cNvCxnSpPr/>
          <p:nvPr/>
        </p:nvCxnSpPr>
        <p:spPr>
          <a:xfrm>
            <a:off x="20776" y="5934726"/>
            <a:ext cx="12831941"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3712502" y="2615297"/>
            <a:ext cx="8423949" cy="2008230"/>
          </a:xfrm>
          <a:prstGeom prst="rect">
            <a:avLst/>
          </a:prstGeom>
          <a:noFill/>
        </p:spPr>
        <p:txBody>
          <a:bodyPr wrap="square" lIns="91428" tIns="45714" rIns="91428" bIns="45714" rtlCol="0">
            <a:spAutoFit/>
          </a:bodyPr>
          <a:lstStyle/>
          <a:p>
            <a:pPr algn="just">
              <a:lnSpc>
                <a:spcPct val="150000"/>
              </a:lnSpc>
            </a:pPr>
            <a:r>
              <a:rPr lang="ko-KR" altLang="en-US" sz="2200" b="1" dirty="0" smtClean="0">
                <a:latin typeface="고도 M" panose="02000503000000020004" pitchFamily="2" charset="-127"/>
                <a:ea typeface="고도 M" panose="02000503000000020004" pitchFamily="2" charset="-127"/>
              </a:rPr>
              <a:t>치과행정코디네이터란</a:t>
            </a:r>
            <a:r>
              <a:rPr lang="en-US" altLang="ko-KR" sz="2200" b="1" dirty="0" smtClean="0">
                <a:latin typeface="고도 M" panose="02000503000000020004" pitchFamily="2" charset="-127"/>
                <a:ea typeface="고도 M" panose="02000503000000020004" pitchFamily="2" charset="-127"/>
              </a:rPr>
              <a:t>?</a:t>
            </a:r>
          </a:p>
          <a:p>
            <a:pPr algn="just">
              <a:lnSpc>
                <a:spcPct val="150000"/>
              </a:lnSpc>
            </a:pPr>
            <a:endParaRPr lang="en-US" altLang="ko-KR" sz="1100" dirty="0" smtClean="0">
              <a:latin typeface="고도 M" panose="02000503000000020004" pitchFamily="2" charset="-127"/>
              <a:ea typeface="고도 M" panose="02000503000000020004" pitchFamily="2" charset="-127"/>
            </a:endParaRPr>
          </a:p>
          <a:p>
            <a:pPr algn="just">
              <a:lnSpc>
                <a:spcPct val="150000"/>
              </a:lnSpc>
            </a:pPr>
            <a:r>
              <a:rPr lang="ko-KR" altLang="en-US" sz="1700" dirty="0" smtClean="0">
                <a:latin typeface="고도 M" panose="02000503000000020004" pitchFamily="2" charset="-127"/>
                <a:ea typeface="고도 M" panose="02000503000000020004" pitchFamily="2" charset="-127"/>
              </a:rPr>
              <a:t>치과의 부족한 인력을 보충하고 질 높은 전문 </a:t>
            </a:r>
            <a:r>
              <a:rPr lang="ko-KR" altLang="en-US" sz="1700" dirty="0" err="1" smtClean="0">
                <a:latin typeface="고도 M" panose="02000503000000020004" pitchFamily="2" charset="-127"/>
                <a:ea typeface="고도 M" panose="02000503000000020004" pitchFamily="2" charset="-127"/>
              </a:rPr>
              <a:t>서비스인을</a:t>
            </a:r>
            <a:r>
              <a:rPr lang="ko-KR" altLang="en-US" sz="1700" dirty="0" smtClean="0">
                <a:latin typeface="고도 M" panose="02000503000000020004" pitchFamily="2" charset="-127"/>
                <a:ea typeface="고도 M" panose="02000503000000020004" pitchFamily="2" charset="-127"/>
              </a:rPr>
              <a:t> 양성하여 국민의 구강보건사업을 증진시키고자 만들어진 직업</a:t>
            </a:r>
            <a:r>
              <a:rPr lang="en-US" altLang="ko-KR" sz="1700" dirty="0" smtClean="0">
                <a:latin typeface="고도 M" panose="02000503000000020004" pitchFamily="2" charset="-127"/>
                <a:ea typeface="고도 M" panose="02000503000000020004" pitchFamily="2" charset="-127"/>
              </a:rPr>
              <a:t>.</a:t>
            </a:r>
            <a:endParaRPr lang="en-US" altLang="ko-KR" sz="1700" dirty="0">
              <a:latin typeface="고도 M" panose="02000503000000020004" pitchFamily="2" charset="-127"/>
              <a:ea typeface="고도 M" panose="02000503000000020004" pitchFamily="2" charset="-127"/>
            </a:endParaRPr>
          </a:p>
          <a:p>
            <a:pPr algn="just">
              <a:lnSpc>
                <a:spcPct val="150000"/>
              </a:lnSpc>
            </a:pPr>
            <a:endParaRPr lang="ko-KR" altLang="en-US" sz="1500" dirty="0">
              <a:latin typeface="고도 M" panose="02000503000000020004" pitchFamily="2" charset="-127"/>
              <a:ea typeface="고도 M" panose="02000503000000020004" pitchFamily="2" charset="-127"/>
            </a:endParaRPr>
          </a:p>
        </p:txBody>
      </p:sp>
      <p:sp>
        <p:nvSpPr>
          <p:cNvPr id="10" name="TextBox 9"/>
          <p:cNvSpPr txBox="1"/>
          <p:nvPr/>
        </p:nvSpPr>
        <p:spPr>
          <a:xfrm>
            <a:off x="217713" y="4366765"/>
            <a:ext cx="8066815" cy="1221873"/>
          </a:xfrm>
          <a:prstGeom prst="rect">
            <a:avLst/>
          </a:prstGeom>
          <a:noFill/>
        </p:spPr>
        <p:txBody>
          <a:bodyPr wrap="square" lIns="128016" tIns="64008" rIns="128016" bIns="64008" rtlCol="0">
            <a:spAutoFit/>
          </a:bodyPr>
          <a:lstStyle/>
          <a:p>
            <a:pPr algn="just"/>
            <a:r>
              <a:rPr lang="ko-KR" altLang="en-US" sz="2200" b="1" dirty="0" smtClean="0">
                <a:latin typeface="고도 M" panose="02000503000000020004" pitchFamily="2" charset="-127"/>
                <a:ea typeface="고도 M" panose="02000503000000020004" pitchFamily="2" charset="-127"/>
              </a:rPr>
              <a:t>치과행정코디네이터 역할</a:t>
            </a:r>
            <a:endParaRPr lang="en-US" altLang="ko-KR" sz="2200" b="1" dirty="0" smtClean="0">
              <a:latin typeface="고도 M" panose="02000503000000020004" pitchFamily="2" charset="-127"/>
              <a:ea typeface="고도 M" panose="02000503000000020004" pitchFamily="2" charset="-127"/>
            </a:endParaRPr>
          </a:p>
          <a:p>
            <a:pPr algn="just"/>
            <a:endParaRPr lang="en-US" altLang="ko-KR" sz="1500" dirty="0" smtClean="0">
              <a:latin typeface="고도 M" panose="02000503000000020004" pitchFamily="2" charset="-127"/>
              <a:ea typeface="고도 M" panose="02000503000000020004" pitchFamily="2" charset="-127"/>
            </a:endParaRPr>
          </a:p>
          <a:p>
            <a:pPr algn="just"/>
            <a:r>
              <a:rPr lang="ko-KR" altLang="en-US" sz="1700" dirty="0" smtClean="0">
                <a:latin typeface="고도 M" panose="02000503000000020004" pitchFamily="2" charset="-127"/>
                <a:ea typeface="고도 M" panose="02000503000000020004" pitchFamily="2" charset="-127"/>
              </a:rPr>
              <a:t>치과에서 필요한 전문지식을 가지고 진료에 필요한 보조업무를 도울 수 있다</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또한</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고객상담</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접수</a:t>
            </a:r>
            <a:r>
              <a:rPr lang="en-US" altLang="ko-KR" sz="1700" dirty="0" smtClean="0">
                <a:latin typeface="고도 M" panose="02000503000000020004" pitchFamily="2" charset="-127"/>
                <a:ea typeface="고도 M" panose="02000503000000020004" pitchFamily="2" charset="-127"/>
              </a:rPr>
              <a:t>/</a:t>
            </a:r>
            <a:r>
              <a:rPr lang="ko-KR" altLang="en-US" sz="1700" dirty="0" smtClean="0">
                <a:latin typeface="고도 M" panose="02000503000000020004" pitchFamily="2" charset="-127"/>
                <a:ea typeface="고도 M" panose="02000503000000020004" pitchFamily="2" charset="-127"/>
              </a:rPr>
              <a:t>수납 및 예약 관리</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병원 마케팅</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직원교육 등의 업무도 맡는다</a:t>
            </a:r>
            <a:r>
              <a:rPr lang="en-US" altLang="ko-KR" sz="1700" dirty="0" smtClean="0">
                <a:latin typeface="고도 M" panose="02000503000000020004" pitchFamily="2" charset="-127"/>
                <a:ea typeface="고도 M" panose="02000503000000020004" pitchFamily="2" charset="-127"/>
              </a:rPr>
              <a:t>.</a:t>
            </a:r>
            <a:endParaRPr lang="ko-KR" altLang="en-US" sz="1700" dirty="0">
              <a:latin typeface="고도 M" panose="02000503000000020004" pitchFamily="2" charset="-127"/>
              <a:ea typeface="고도 M" panose="02000503000000020004" pitchFamily="2" charset="-127"/>
            </a:endParaRPr>
          </a:p>
        </p:txBody>
      </p:sp>
      <p:sp>
        <p:nvSpPr>
          <p:cNvPr id="11" name="TextBox 10"/>
          <p:cNvSpPr txBox="1"/>
          <p:nvPr/>
        </p:nvSpPr>
        <p:spPr>
          <a:xfrm>
            <a:off x="4052217" y="6161552"/>
            <a:ext cx="8397254" cy="3314754"/>
          </a:xfrm>
          <a:prstGeom prst="rect">
            <a:avLst/>
          </a:prstGeom>
          <a:noFill/>
        </p:spPr>
        <p:txBody>
          <a:bodyPr wrap="square" lIns="128016" tIns="64008" rIns="128016" bIns="64008" rtlCol="0">
            <a:spAutoFit/>
          </a:bodyPr>
          <a:lstStyle/>
          <a:p>
            <a:pPr algn="just"/>
            <a:r>
              <a:rPr lang="ko-KR" altLang="en-US" sz="2200" b="1" dirty="0" smtClean="0">
                <a:latin typeface="고도 M" panose="02000503000000020004" pitchFamily="2" charset="-127"/>
                <a:ea typeface="고도 M" panose="02000503000000020004" pitchFamily="2" charset="-127"/>
              </a:rPr>
              <a:t>치과행정코디네이터의 전망</a:t>
            </a:r>
            <a:endParaRPr lang="en-US" altLang="ko-KR" sz="2200" b="1" dirty="0" smtClean="0">
              <a:latin typeface="고도 M" panose="02000503000000020004" pitchFamily="2" charset="-127"/>
              <a:ea typeface="고도 M" panose="02000503000000020004" pitchFamily="2" charset="-127"/>
            </a:endParaRPr>
          </a:p>
          <a:p>
            <a:pPr algn="just"/>
            <a:endParaRPr lang="en-US" altLang="ko-KR" sz="1500" dirty="0" smtClean="0">
              <a:latin typeface="고도 M" panose="02000503000000020004" pitchFamily="2" charset="-127"/>
              <a:ea typeface="고도 M" panose="02000503000000020004" pitchFamily="2" charset="-127"/>
            </a:endParaRPr>
          </a:p>
          <a:p>
            <a:pPr algn="just"/>
            <a:r>
              <a:rPr lang="ko-KR" altLang="en-US" sz="1700" dirty="0" smtClean="0">
                <a:latin typeface="고도 M" panose="02000503000000020004" pitchFamily="2" charset="-127"/>
                <a:ea typeface="고도 M" panose="02000503000000020004" pitchFamily="2" charset="-127"/>
              </a:rPr>
              <a:t>병원이 대형화</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전문화 되면서 코디네이터의 세분화된 직업이 생기기 시작되었다</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특히 치과분야에서 의사</a:t>
            </a:r>
            <a:r>
              <a:rPr lang="en-US" altLang="ko-KR" sz="1700" dirty="0" smtClean="0">
                <a:latin typeface="고도 M" panose="02000503000000020004" pitchFamily="2" charset="-127"/>
                <a:ea typeface="고도 M" panose="02000503000000020004" pitchFamily="2" charset="-127"/>
              </a:rPr>
              <a:t>, </a:t>
            </a:r>
            <a:r>
              <a:rPr lang="ko-KR" altLang="en-US" sz="1700" dirty="0" err="1" smtClean="0">
                <a:latin typeface="고도 M" panose="02000503000000020004" pitchFamily="2" charset="-127"/>
                <a:ea typeface="고도 M" panose="02000503000000020004" pitchFamily="2" charset="-127"/>
              </a:rPr>
              <a:t>치과기공사</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코디네이터</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상담실장</a:t>
            </a:r>
            <a:r>
              <a:rPr lang="en-US" altLang="ko-KR" sz="1700" dirty="0" smtClean="0">
                <a:latin typeface="고도 M" panose="02000503000000020004" pitchFamily="2" charset="-127"/>
                <a:ea typeface="고도 M" panose="02000503000000020004" pitchFamily="2" charset="-127"/>
              </a:rPr>
              <a:t>, </a:t>
            </a:r>
            <a:r>
              <a:rPr lang="ko-KR" altLang="en-US" sz="1700" dirty="0" err="1" smtClean="0">
                <a:latin typeface="고도 M" panose="02000503000000020004" pitchFamily="2" charset="-127"/>
                <a:ea typeface="고도 M" panose="02000503000000020004" pitchFamily="2" charset="-127"/>
              </a:rPr>
              <a:t>치과위생사</a:t>
            </a:r>
            <a:r>
              <a:rPr lang="ko-KR" altLang="en-US" sz="1700" dirty="0" smtClean="0">
                <a:latin typeface="고도 M" panose="02000503000000020004" pitchFamily="2" charset="-127"/>
                <a:ea typeface="고도 M" panose="02000503000000020004" pitchFamily="2" charset="-127"/>
              </a:rPr>
              <a:t> 등 다양한 업무가 나뉘어져 있다</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의료경쟁이 고도화 되면서 맞춤형서비스를 보다 빠르게 제공하고자 전문지식을 갖춘 인재를 채용하고 있다</a:t>
            </a:r>
            <a:r>
              <a:rPr lang="en-US" altLang="ko-KR" sz="1700" dirty="0" smtClean="0">
                <a:latin typeface="고도 M" panose="02000503000000020004" pitchFamily="2" charset="-127"/>
                <a:ea typeface="고도 M" panose="02000503000000020004" pitchFamily="2" charset="-127"/>
              </a:rPr>
              <a:t>.</a:t>
            </a:r>
          </a:p>
          <a:p>
            <a:pPr algn="just"/>
            <a:r>
              <a:rPr lang="ko-KR" altLang="en-US" sz="1700" dirty="0" err="1" smtClean="0">
                <a:latin typeface="고도 M" panose="02000503000000020004" pitchFamily="2" charset="-127"/>
                <a:ea typeface="고도 M" panose="02000503000000020004" pitchFamily="2" charset="-127"/>
              </a:rPr>
              <a:t>치과진료시</a:t>
            </a:r>
            <a:r>
              <a:rPr lang="ko-KR" altLang="en-US" sz="1700" dirty="0" smtClean="0">
                <a:latin typeface="고도 M" panose="02000503000000020004" pitchFamily="2" charset="-127"/>
                <a:ea typeface="고도 M" panose="02000503000000020004" pitchFamily="2" charset="-127"/>
              </a:rPr>
              <a:t> 부분 마취를 하고 의식이 있는 상태에서 진료를 받고</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가장 예민하게 반응하는 구강진료를 </a:t>
            </a:r>
            <a:r>
              <a:rPr lang="ko-KR" altLang="en-US" sz="1700" dirty="0" err="1" smtClean="0">
                <a:latin typeface="고도 M" panose="02000503000000020004" pitchFamily="2" charset="-127"/>
                <a:ea typeface="고도 M" panose="02000503000000020004" pitchFamily="2" charset="-127"/>
              </a:rPr>
              <a:t>하기위해서</a:t>
            </a:r>
            <a:r>
              <a:rPr lang="ko-KR" altLang="en-US" sz="1700" dirty="0" smtClean="0">
                <a:latin typeface="고도 M" panose="02000503000000020004" pitchFamily="2" charset="-127"/>
                <a:ea typeface="고도 M" panose="02000503000000020004" pitchFamily="2" charset="-127"/>
              </a:rPr>
              <a:t> 환자의 불안한 심리를 컨트롤 할 필요가 있다</a:t>
            </a:r>
            <a:r>
              <a:rPr lang="en-US" altLang="ko-KR" sz="1700" dirty="0" smtClean="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때문에</a:t>
            </a:r>
            <a:r>
              <a:rPr lang="en-US" altLang="ko-KR" sz="1700" dirty="0">
                <a:latin typeface="고도 M" panose="02000503000000020004" pitchFamily="2" charset="-127"/>
                <a:ea typeface="고도 M" panose="02000503000000020004" pitchFamily="2" charset="-127"/>
              </a:rPr>
              <a:t> </a:t>
            </a:r>
            <a:r>
              <a:rPr lang="ko-KR" altLang="en-US" sz="1700" dirty="0" smtClean="0">
                <a:latin typeface="고도 M" panose="02000503000000020004" pitchFamily="2" charset="-127"/>
                <a:ea typeface="고도 M" panose="02000503000000020004" pitchFamily="2" charset="-127"/>
              </a:rPr>
              <a:t>고객의 마음을 편안하게 하고 </a:t>
            </a:r>
            <a:r>
              <a:rPr lang="ko-KR" altLang="en-US" sz="1700" dirty="0" err="1" smtClean="0">
                <a:latin typeface="고도 M" panose="02000503000000020004" pitchFamily="2" charset="-127"/>
                <a:ea typeface="고도 M" panose="02000503000000020004" pitchFamily="2" charset="-127"/>
              </a:rPr>
              <a:t>신뢰있는</a:t>
            </a:r>
            <a:r>
              <a:rPr lang="ko-KR" altLang="en-US" sz="1700" dirty="0" smtClean="0">
                <a:latin typeface="고도 M" panose="02000503000000020004" pitchFamily="2" charset="-127"/>
                <a:ea typeface="고도 M" panose="02000503000000020004" pitchFamily="2" charset="-127"/>
              </a:rPr>
              <a:t> 서비스를 제공하고자 치과코디네이터가 있는 병원을 선호한다</a:t>
            </a:r>
            <a:r>
              <a:rPr lang="en-US" altLang="ko-KR" sz="1700" dirty="0" smtClean="0">
                <a:latin typeface="고도 M" panose="02000503000000020004" pitchFamily="2" charset="-127"/>
                <a:ea typeface="고도 M" panose="02000503000000020004" pitchFamily="2" charset="-127"/>
              </a:rPr>
              <a:t>. </a:t>
            </a:r>
          </a:p>
          <a:p>
            <a:pPr algn="just"/>
            <a:r>
              <a:rPr lang="ko-KR" altLang="en-US" sz="1700" dirty="0" smtClean="0">
                <a:latin typeface="고도 M" panose="02000503000000020004" pitchFamily="2" charset="-127"/>
                <a:ea typeface="고도 M" panose="02000503000000020004" pitchFamily="2" charset="-127"/>
              </a:rPr>
              <a:t>현재 치과 전문의료인은 매년 배출되지만 의료기관대비 활동하는 전문인력이 부족하여 인력난을 겪고 있다</a:t>
            </a:r>
            <a:r>
              <a:rPr lang="en-US" altLang="ko-KR" sz="1700" dirty="0" smtClean="0">
                <a:latin typeface="고도 M" panose="02000503000000020004" pitchFamily="2" charset="-127"/>
                <a:ea typeface="고도 M" panose="02000503000000020004" pitchFamily="2" charset="-127"/>
              </a:rPr>
              <a:t>. </a:t>
            </a:r>
            <a:r>
              <a:rPr lang="ko-KR" altLang="en-US" sz="1700" dirty="0" err="1" smtClean="0">
                <a:latin typeface="고도 M" panose="02000503000000020004" pitchFamily="2" charset="-127"/>
                <a:ea typeface="고도 M" panose="02000503000000020004" pitchFamily="2" charset="-127"/>
              </a:rPr>
              <a:t>이런부분을</a:t>
            </a:r>
            <a:r>
              <a:rPr lang="ko-KR" altLang="en-US" sz="1700" dirty="0" smtClean="0">
                <a:latin typeface="고도 M" panose="02000503000000020004" pitchFamily="2" charset="-127"/>
                <a:ea typeface="고도 M" panose="02000503000000020004" pitchFamily="2" charset="-127"/>
              </a:rPr>
              <a:t> 가만하여 치과코디네이터는 취업률이 매우 </a:t>
            </a:r>
            <a:r>
              <a:rPr lang="ko-KR" altLang="en-US" sz="1700" dirty="0" err="1" smtClean="0">
                <a:latin typeface="고도 M" panose="02000503000000020004" pitchFamily="2" charset="-127"/>
                <a:ea typeface="고도 M" panose="02000503000000020004" pitchFamily="2" charset="-127"/>
              </a:rPr>
              <a:t>용이하다는것을</a:t>
            </a:r>
            <a:r>
              <a:rPr lang="ko-KR" altLang="en-US" sz="1700" dirty="0" smtClean="0">
                <a:latin typeface="고도 M" panose="02000503000000020004" pitchFamily="2" charset="-127"/>
                <a:ea typeface="고도 M" panose="02000503000000020004" pitchFamily="2" charset="-127"/>
              </a:rPr>
              <a:t> 알 수 있다</a:t>
            </a:r>
            <a:r>
              <a:rPr lang="en-US" altLang="ko-KR" sz="1700" dirty="0" smtClean="0">
                <a:latin typeface="고도 M" panose="02000503000000020004" pitchFamily="2" charset="-127"/>
                <a:ea typeface="고도 M" panose="02000503000000020004" pitchFamily="2" charset="-127"/>
              </a:rPr>
              <a:t>. </a:t>
            </a:r>
            <a:endParaRPr lang="ko-KR" altLang="en-US" sz="1700" dirty="0">
              <a:latin typeface="고도 M" panose="02000503000000020004" pitchFamily="2" charset="-127"/>
              <a:ea typeface="고도 M" panose="02000503000000020004" pitchFamily="2" charset="-127"/>
            </a:endParaRPr>
          </a:p>
        </p:txBody>
      </p:sp>
      <p:pic>
        <p:nvPicPr>
          <p:cNvPr id="13" name="그림 12"/>
          <p:cNvPicPr>
            <a:picLocks noChangeAspect="1"/>
          </p:cNvPicPr>
          <p:nvPr/>
        </p:nvPicPr>
        <p:blipFill rotWithShape="1">
          <a:blip r:embed="rId2" cstate="print">
            <a:extLst>
              <a:ext uri="{28A0092B-C50C-407E-A947-70E740481C1C}">
                <a14:useLocalDpi xmlns:a14="http://schemas.microsoft.com/office/drawing/2010/main" val="0"/>
              </a:ext>
            </a:extLst>
          </a:blip>
          <a:srcRect r="79945"/>
          <a:stretch/>
        </p:blipFill>
        <p:spPr>
          <a:xfrm>
            <a:off x="-30341" y="0"/>
            <a:ext cx="6153433" cy="2532348"/>
          </a:xfrm>
          <a:prstGeom prst="rect">
            <a:avLst/>
          </a:prstGeom>
        </p:spPr>
      </p:pic>
      <p:sp>
        <p:nvSpPr>
          <p:cNvPr id="3" name="직사각형 2">
            <a:extLst>
              <a:ext uri="{FF2B5EF4-FFF2-40B4-BE49-F238E27FC236}">
                <a16:creationId xmlns:a16="http://schemas.microsoft.com/office/drawing/2014/main" id="{B3D9CEBC-9D66-4202-A423-38C17E214821}"/>
              </a:ext>
            </a:extLst>
          </p:cNvPr>
          <p:cNvSpPr/>
          <p:nvPr/>
        </p:nvSpPr>
        <p:spPr>
          <a:xfrm>
            <a:off x="-82378" y="1124"/>
            <a:ext cx="12935095" cy="2532348"/>
          </a:xfrm>
          <a:prstGeom prst="rect">
            <a:avLst/>
          </a:prstGeom>
          <a:solidFill>
            <a:srgbClr val="40A8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ko-KR" altLang="en-US"/>
          </a:p>
        </p:txBody>
      </p:sp>
      <p:sp>
        <p:nvSpPr>
          <p:cNvPr id="14" name="TextBox 13"/>
          <p:cNvSpPr txBox="1"/>
          <p:nvPr/>
        </p:nvSpPr>
        <p:spPr>
          <a:xfrm>
            <a:off x="83298" y="717745"/>
            <a:ext cx="7930481" cy="1963166"/>
          </a:xfrm>
          <a:prstGeom prst="rect">
            <a:avLst/>
          </a:prstGeom>
          <a:noFill/>
        </p:spPr>
        <p:txBody>
          <a:bodyPr wrap="square" lIns="128016" tIns="64008" rIns="128016" bIns="64008" rtlCol="0">
            <a:spAutoFit/>
          </a:bodyPr>
          <a:lstStyle/>
          <a:p>
            <a:r>
              <a:rPr lang="en-US" altLang="ko-KR" dirty="0" smtClean="0">
                <a:solidFill>
                  <a:schemeClr val="bg1"/>
                </a:solidFill>
                <a:latin typeface="고도 M" panose="02000503000000020004" pitchFamily="2" charset="-127"/>
                <a:ea typeface="고도 M" panose="02000503000000020004" pitchFamily="2" charset="-127"/>
              </a:rPr>
              <a:t>‘</a:t>
            </a:r>
            <a:r>
              <a:rPr lang="ko-KR" altLang="en-US" dirty="0" smtClean="0">
                <a:solidFill>
                  <a:schemeClr val="bg1"/>
                </a:solidFill>
                <a:latin typeface="고도 M" panose="02000503000000020004" pitchFamily="2" charset="-127"/>
                <a:ea typeface="고도 M" panose="02000503000000020004" pitchFamily="2" charset="-127"/>
              </a:rPr>
              <a:t>당신의 커리어를 </a:t>
            </a:r>
            <a:r>
              <a:rPr lang="en-US" altLang="ko-KR" dirty="0" smtClean="0">
                <a:solidFill>
                  <a:schemeClr val="bg1"/>
                </a:solidFill>
                <a:latin typeface="고도 M" panose="02000503000000020004" pitchFamily="2" charset="-127"/>
                <a:ea typeface="고도 M" panose="02000503000000020004" pitchFamily="2" charset="-127"/>
              </a:rPr>
              <a:t>up grade </a:t>
            </a:r>
            <a:r>
              <a:rPr lang="ko-KR" altLang="en-US" dirty="0" smtClean="0">
                <a:solidFill>
                  <a:schemeClr val="bg1"/>
                </a:solidFill>
                <a:latin typeface="고도 M" panose="02000503000000020004" pitchFamily="2" charset="-127"/>
                <a:ea typeface="고도 M" panose="02000503000000020004" pitchFamily="2" charset="-127"/>
              </a:rPr>
              <a:t>할</a:t>
            </a:r>
            <a:r>
              <a:rPr lang="en-US" altLang="ko-KR" dirty="0" smtClean="0">
                <a:solidFill>
                  <a:schemeClr val="bg1"/>
                </a:solidFill>
                <a:latin typeface="고도 M" panose="02000503000000020004" pitchFamily="2" charset="-127"/>
                <a:ea typeface="고도 M" panose="02000503000000020004" pitchFamily="2" charset="-127"/>
              </a:rPr>
              <a:t> </a:t>
            </a:r>
            <a:r>
              <a:rPr lang="ko-KR" altLang="en-US" dirty="0" smtClean="0">
                <a:solidFill>
                  <a:schemeClr val="bg1"/>
                </a:solidFill>
                <a:latin typeface="고도 M" panose="02000503000000020004" pitchFamily="2" charset="-127"/>
                <a:ea typeface="고도 M" panose="02000503000000020004" pitchFamily="2" charset="-127"/>
              </a:rPr>
              <a:t>시간</a:t>
            </a:r>
            <a:r>
              <a:rPr lang="en-US" altLang="ko-KR" dirty="0" smtClean="0">
                <a:solidFill>
                  <a:schemeClr val="bg1"/>
                </a:solidFill>
                <a:latin typeface="고도 M" panose="02000503000000020004" pitchFamily="2" charset="-127"/>
                <a:ea typeface="고도 M" panose="02000503000000020004" pitchFamily="2" charset="-127"/>
              </a:rPr>
              <a:t>’</a:t>
            </a:r>
          </a:p>
          <a:p>
            <a:r>
              <a:rPr lang="ko-KR" altLang="en-US" sz="3900" dirty="0" smtClean="0">
                <a:solidFill>
                  <a:schemeClr val="bg1"/>
                </a:solidFill>
                <a:latin typeface="고도 M" panose="02000503000000020004" pitchFamily="2" charset="-127"/>
                <a:ea typeface="고도 M" panose="02000503000000020004" pitchFamily="2" charset="-127"/>
              </a:rPr>
              <a:t>한국커리어디자인교육원</a:t>
            </a:r>
            <a:endParaRPr lang="en-US" altLang="ko-KR" sz="3900" dirty="0" smtClean="0">
              <a:solidFill>
                <a:schemeClr val="bg1"/>
              </a:solidFill>
              <a:latin typeface="고도 M" panose="02000503000000020004" pitchFamily="2" charset="-127"/>
              <a:ea typeface="고도 M" panose="02000503000000020004" pitchFamily="2" charset="-127"/>
            </a:endParaRPr>
          </a:p>
          <a:p>
            <a:r>
              <a:rPr lang="ko-KR" altLang="en-US" sz="2000" dirty="0" smtClean="0">
                <a:latin typeface="고도 M" panose="02000503000000020004" pitchFamily="2" charset="-127"/>
                <a:ea typeface="고도 M" panose="02000503000000020004" pitchFamily="2" charset="-127"/>
              </a:rPr>
              <a:t>병원전문인력양성</a:t>
            </a:r>
            <a:r>
              <a:rPr lang="en-US" altLang="ko-KR" sz="2000" dirty="0">
                <a:latin typeface="고도 M" panose="02000503000000020004" pitchFamily="2" charset="-127"/>
                <a:ea typeface="고도 M" panose="02000503000000020004" pitchFamily="2" charset="-127"/>
              </a:rPr>
              <a:t>,</a:t>
            </a:r>
            <a:r>
              <a:rPr lang="ko-KR" altLang="en-US" sz="2000" dirty="0">
                <a:latin typeface="고도 M" panose="02000503000000020004" pitchFamily="2" charset="-127"/>
                <a:ea typeface="고도 M" panose="02000503000000020004" pitchFamily="2" charset="-127"/>
              </a:rPr>
              <a:t>병원전문자격과정</a:t>
            </a:r>
            <a:r>
              <a:rPr lang="en-US" altLang="ko-KR" sz="2000" dirty="0" smtClean="0">
                <a:latin typeface="고도 M" panose="02000503000000020004" pitchFamily="2" charset="-127"/>
                <a:ea typeface="고도 M" panose="02000503000000020004" pitchFamily="2" charset="-127"/>
              </a:rPr>
              <a:t>,</a:t>
            </a:r>
            <a:r>
              <a:rPr lang="ko-KR" altLang="en-US" sz="2000" dirty="0" smtClean="0">
                <a:latin typeface="고도 M" panose="02000503000000020004" pitchFamily="2" charset="-127"/>
                <a:ea typeface="고도 M" panose="02000503000000020004" pitchFamily="2" charset="-127"/>
              </a:rPr>
              <a:t>병원컨설팅</a:t>
            </a:r>
            <a:endParaRPr lang="ko-KR" altLang="en-US" sz="2000" dirty="0">
              <a:latin typeface="고도 M" panose="02000503000000020004" pitchFamily="2" charset="-127"/>
              <a:ea typeface="고도 M" panose="02000503000000020004" pitchFamily="2" charset="-127"/>
            </a:endParaRPr>
          </a:p>
          <a:p>
            <a:endParaRPr lang="en-US" altLang="ko-KR" sz="3900" dirty="0" smtClean="0">
              <a:solidFill>
                <a:schemeClr val="bg1"/>
              </a:solidFill>
              <a:latin typeface="고도 M" panose="02000503000000020004" pitchFamily="2" charset="-127"/>
              <a:ea typeface="고도 M" panose="02000503000000020004" pitchFamily="2" charset="-127"/>
            </a:endParaRPr>
          </a:p>
        </p:txBody>
      </p:sp>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37" y="2683565"/>
            <a:ext cx="3234050" cy="11985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713" y="6161551"/>
            <a:ext cx="3494788" cy="3099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그림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6669" y="4359384"/>
            <a:ext cx="3997754" cy="1499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31714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사용자 지정 1">
      <a:dk1>
        <a:sysClr val="windowText" lastClr="000000"/>
      </a:dk1>
      <a:lt1>
        <a:sysClr val="window" lastClr="FFFFFF"/>
      </a:lt1>
      <a:dk2>
        <a:srgbClr val="44546A"/>
      </a:dk2>
      <a:lt2>
        <a:srgbClr val="E7E6E6"/>
      </a:lt2>
      <a:accent1>
        <a:srgbClr val="7EB2E6"/>
      </a:accent1>
      <a:accent2>
        <a:srgbClr val="002060"/>
      </a:accent2>
      <a:accent3>
        <a:srgbClr val="00DDD6"/>
      </a:accent3>
      <a:accent4>
        <a:srgbClr val="FF3399"/>
      </a:accent4>
      <a:accent5>
        <a:srgbClr val="40A8C8"/>
      </a:accent5>
      <a:accent6>
        <a:srgbClr val="5C64B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latin typeface="고도 M" panose="02000503000000020004" pitchFamily="2" charset="-127"/>
            <a:ea typeface="고도 M" panose="02000503000000020004" pitchFamily="2" charset="-12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2104</TotalTime>
  <Words>1815</Words>
  <Application>Microsoft Office PowerPoint</Application>
  <PresentationFormat>A3 용지(297x420mm)</PresentationFormat>
  <Paragraphs>422</Paragraphs>
  <Slides>21</Slides>
  <Notes>4</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21</vt:i4>
      </vt:variant>
    </vt:vector>
  </HeadingPairs>
  <TitlesOfParts>
    <vt:vector size="28" baseType="lpstr">
      <vt:lpstr>Wingdings</vt:lpstr>
      <vt:lpstr>Perpetua</vt:lpstr>
      <vt:lpstr>맑은 고딕</vt:lpstr>
      <vt:lpstr>고도 B</vt:lpstr>
      <vt:lpstr>고도 M</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유 진</cp:lastModifiedBy>
  <cp:revision>136</cp:revision>
  <dcterms:created xsi:type="dcterms:W3CDTF">2017-10-25T12:15:41Z</dcterms:created>
  <dcterms:modified xsi:type="dcterms:W3CDTF">2020-08-02T04:16:05Z</dcterms:modified>
</cp:coreProperties>
</file>